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3"/>
  </p:notesMasterIdLst>
  <p:handoutMasterIdLst>
    <p:handoutMasterId r:id="rId24"/>
  </p:handoutMasterIdLst>
  <p:sldIdLst>
    <p:sldId id="3163" r:id="rId2"/>
    <p:sldId id="3147" r:id="rId3"/>
    <p:sldId id="4227" r:id="rId4"/>
    <p:sldId id="2174" r:id="rId5"/>
    <p:sldId id="2173" r:id="rId6"/>
    <p:sldId id="4213" r:id="rId7"/>
    <p:sldId id="2431" r:id="rId8"/>
    <p:sldId id="4206" r:id="rId9"/>
    <p:sldId id="4211" r:id="rId10"/>
    <p:sldId id="4228" r:id="rId11"/>
    <p:sldId id="4215" r:id="rId12"/>
    <p:sldId id="4216" r:id="rId13"/>
    <p:sldId id="4226" r:id="rId14"/>
    <p:sldId id="1396" r:id="rId15"/>
    <p:sldId id="2439" r:id="rId16"/>
    <p:sldId id="4186" r:id="rId17"/>
    <p:sldId id="4205" r:id="rId18"/>
    <p:sldId id="2156" r:id="rId19"/>
    <p:sldId id="4222" r:id="rId20"/>
    <p:sldId id="2061" r:id="rId21"/>
    <p:sldId id="4223" r:id="rId22"/>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59151" autoAdjust="0"/>
  </p:normalViewPr>
  <p:slideViewPr>
    <p:cSldViewPr>
      <p:cViewPr varScale="1">
        <p:scale>
          <a:sx n="43" d="100"/>
          <a:sy n="43" d="100"/>
        </p:scale>
        <p:origin x="2174" y="53"/>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5/22/2025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5/22/2025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8985B66-B2F2-427A-A7BC-A084B34065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7E405FA-8BEA-4842-AACB-C2D64FCE4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59234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8B231D8-836F-4A0F-AC16-AA0F402E67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0C6F5A8-243C-4805-B269-1D1D8A91A4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will explore if this provides a resolution for that concern</a:t>
            </a:r>
            <a:endParaRPr lang="en-IN" dirty="0"/>
          </a:p>
          <a:p>
            <a:endParaRPr lang="en-IN" dirty="0"/>
          </a:p>
        </p:txBody>
      </p:sp>
    </p:spTree>
    <p:extLst>
      <p:ext uri="{BB962C8B-B14F-4D97-AF65-F5344CB8AC3E}">
        <p14:creationId xmlns:p14="http://schemas.microsoft.com/office/powerpoint/2010/main" val="76501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0DB6F13-646F-49EC-8176-F7B338F1E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FE6AF7E-0FD9-42DC-B325-EC5FFBEC17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8985B66-B2F2-427A-A7BC-A084B34065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7E405FA-8BEA-4842-AACB-C2D64FCE4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846692D-8853-45DB-8416-FF452EA71D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174FE31-4F65-4B54-ACF5-E13DB8239759}"/>
              </a:ext>
            </a:extLst>
          </p:cNvPr>
          <p:cNvSpPr>
            <a:spLocks noGrp="1" noChangeArrowheads="1"/>
          </p:cNvSpPr>
          <p:nvPr>
            <p:ph type="body" idx="1"/>
          </p:nvPr>
        </p:nvSpPr>
        <p:spPr bwMode="auto"/>
        <p:txBody>
          <a:bodyPr wrap="square" numCol="1" anchor="t" anchorCtr="0" compatLnSpc="1">
            <a:prstTxWarp prst="textNoShape">
              <a:avLst/>
            </a:prstTxWarp>
            <a:normAutofit/>
          </a:bodyPr>
          <a:lstStyle/>
          <a:p>
            <a:pPr marL="0" indent="0">
              <a:buFontTx/>
              <a:buNone/>
            </a:pPr>
            <a:endParaRPr lang="en-US" altLang="en-US" dirty="0"/>
          </a:p>
          <a:p>
            <a:pPr marL="228600" indent="-228600">
              <a:buFontTx/>
              <a:buAutoNum type="arabicPeriod"/>
            </a:pPr>
            <a:r>
              <a:rPr lang="en-US" altLang="en-US" dirty="0"/>
              <a:t>The Self can be recognized in terms of its activity</a:t>
            </a:r>
          </a:p>
          <a:p>
            <a:pPr marL="228600" indent="-228600">
              <a:buFontTx/>
              <a:buAutoNum type="arabicPeriod"/>
            </a:pPr>
            <a:r>
              <a:rPr lang="en-US" altLang="en-US" dirty="0"/>
              <a:t>We can see the activity of imagination… try it now – what is going on? All the time or only sometimes (keep it open)?</a:t>
            </a:r>
          </a:p>
          <a:p>
            <a:pPr marL="228600" indent="-228600">
              <a:buFontTx/>
              <a:buAutoNum type="arabicPeriod"/>
            </a:pPr>
            <a:r>
              <a:rPr lang="en-US" altLang="en-US" dirty="0"/>
              <a:t>Reinforce - </a:t>
            </a:r>
            <a:r>
              <a:rPr lang="en-US" altLang="en-US" dirty="0" err="1"/>
              <a:t>Behaviour</a:t>
            </a:r>
            <a:r>
              <a:rPr lang="en-US" altLang="en-US" dirty="0"/>
              <a:t> and work are only expressions of imagination</a:t>
            </a:r>
          </a:p>
          <a:p>
            <a:pPr marL="228600" indent="-228600">
              <a:buFontTx/>
              <a:buAutoNum type="arabicPeriod"/>
            </a:pPr>
            <a:r>
              <a:rPr lang="en-US" altLang="en-US" dirty="0"/>
              <a:t>Every Self has a natural acceptance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cs typeface="Arial" panose="020B0604020202020204" pitchFamily="34" charset="0"/>
              </a:rPr>
              <a:t>(E.g., We have a natural acceptance for the feeling of</a:t>
            </a:r>
            <a:r>
              <a:rPr lang="en-IN" altLang="en-US" dirty="0">
                <a:cs typeface="Arial" panose="020B0604020202020204" pitchFamily="34" charset="0"/>
              </a:rPr>
              <a:t> relationship… not for opposition)</a:t>
            </a:r>
          </a:p>
          <a:p>
            <a:pPr>
              <a:defRPr/>
            </a:pPr>
            <a:r>
              <a:rPr lang="en-US" altLang="en-US" dirty="0"/>
              <a:t>The natural acceptance is a glimpse of the higher possibility in the Self, a glimpse of what I really want to be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Natural acceptance is definite, uncorrupted, universal…</a:t>
            </a:r>
          </a:p>
          <a:p>
            <a:pPr>
              <a:defRPr/>
            </a:pPr>
            <a:endParaRPr lang="en-US" altLang="en-US" dirty="0"/>
          </a:p>
          <a:p>
            <a:pPr>
              <a:defRPr/>
            </a:pPr>
            <a:r>
              <a:rPr lang="en-US" altLang="en-US" dirty="0"/>
              <a:t>5. The dialog that we started between me and you will soon begin within you – a dialogue </a:t>
            </a:r>
            <a:r>
              <a:rPr lang="en-US" altLang="en-US" dirty="0" err="1"/>
              <a:t>beween</a:t>
            </a:r>
            <a:r>
              <a:rPr lang="en-US" altLang="en-US" dirty="0"/>
              <a:t> your imagination and your natural acceptance </a:t>
            </a:r>
          </a:p>
        </p:txBody>
      </p:sp>
    </p:spTree>
    <p:extLst>
      <p:ext uri="{BB962C8B-B14F-4D97-AF65-F5344CB8AC3E}">
        <p14:creationId xmlns:p14="http://schemas.microsoft.com/office/powerpoint/2010/main" val="370274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70391D0-3263-4ECA-AF13-477E82464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7669803-97EA-4D0D-AF8B-E7C985840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a:t>The Self can be recognized in terms of its activity</a:t>
            </a:r>
          </a:p>
          <a:p>
            <a:pPr marL="228600" indent="-228600">
              <a:buFontTx/>
              <a:buAutoNum type="arabicPeriod"/>
            </a:pPr>
            <a:r>
              <a:rPr lang="en-US" altLang="en-US"/>
              <a:t>We can see the activity of imagination – our (desire, thought, expectation)</a:t>
            </a:r>
          </a:p>
          <a:p>
            <a:pPr marL="228600" indent="-228600">
              <a:buFontTx/>
              <a:buAutoNum type="arabicPeriod"/>
            </a:pPr>
            <a:r>
              <a:rPr lang="en-US" altLang="en-US"/>
              <a:t>Reinforce - Behaviour and work are only expressions of imagination - the Self instructs the Body and it does</a:t>
            </a:r>
          </a:p>
          <a:p>
            <a:pPr marL="228600" indent="-228600">
              <a:buFontTx/>
              <a:buAutoNum type="arabicPeriod"/>
            </a:pPr>
            <a:endParaRPr lang="en-US" altLang="en-US"/>
          </a:p>
          <a:p>
            <a:pPr marL="228600" indent="-228600">
              <a:buFontTx/>
              <a:buAutoNum type="arabicPeriod"/>
            </a:pPr>
            <a:r>
              <a:rPr lang="en-US" altLang="en-US"/>
              <a:t>The only transaction between the Self and the Body is in the form of information</a:t>
            </a:r>
          </a:p>
          <a:p>
            <a:pPr marL="228600" indent="-228600">
              <a:buFontTx/>
              <a:buAutoNum type="arabicPeriod"/>
            </a:pPr>
            <a:endParaRPr lang="en-US" altLang="en-US"/>
          </a:p>
          <a:p>
            <a:pPr marL="228600" indent="-228600">
              <a:buFontTx/>
              <a:buAutoNum type="arabicPeriod"/>
            </a:pPr>
            <a:r>
              <a:rPr lang="en-US" altLang="en-US"/>
              <a:t>We can observe our imagination – try it now – what is going on?</a:t>
            </a:r>
            <a:endParaRPr lang="en-IN" altLang="en-US"/>
          </a:p>
        </p:txBody>
      </p:sp>
    </p:spTree>
    <p:extLst>
      <p:ext uri="{BB962C8B-B14F-4D97-AF65-F5344CB8AC3E}">
        <p14:creationId xmlns:p14="http://schemas.microsoft.com/office/powerpoint/2010/main" val="92321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758F42-04B4-4B4D-9957-673B3CD3F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779C95-A55E-454B-AE0D-E3DD1979DC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Imagination may be motivated by sensation, preconditioning or NA (these are 3 possible sources of motivation for imagination)</a:t>
            </a:r>
          </a:p>
          <a:p>
            <a:r>
              <a:rPr lang="en-US" altLang="en-US" dirty="0"/>
              <a:t>Give small examples of each source of motivation</a:t>
            </a:r>
          </a:p>
          <a:p>
            <a:endParaRPr lang="en-US" altLang="en-US" dirty="0"/>
          </a:p>
          <a:p>
            <a:r>
              <a:rPr lang="en-US" dirty="0"/>
              <a:t>It is important to note that we are trying to communicate</a:t>
            </a:r>
          </a:p>
          <a:p>
            <a:pPr marL="228600" indent="-228600">
              <a:buAutoNum type="arabicPeriod"/>
            </a:pPr>
            <a:r>
              <a:rPr lang="en-US" dirty="0"/>
              <a:t>Self is in harmony with the portion of imagination that is in line with Natural Acceptance (NA). We have to increase that % to 100%...</a:t>
            </a:r>
          </a:p>
          <a:p>
            <a:pPr marL="228600" indent="-228600">
              <a:buAutoNum type="arabicPeriod"/>
            </a:pPr>
            <a:r>
              <a:rPr lang="en-US" dirty="0"/>
              <a:t>Preconditioning = Assuming without Knowing. We have to evaluate our preconditioning – if it is in line with NA, it will become part of our right understanding; if it is not in line with NA, it will drop. In this way we have to get rid of 100% of the preconditioning. </a:t>
            </a:r>
          </a:p>
          <a:p>
            <a:pPr marL="228600" indent="-228600">
              <a:buAutoNum type="arabicPeriod"/>
            </a:pPr>
            <a:r>
              <a:rPr lang="en-US" dirty="0"/>
              <a:t>We don’t have to get rid of all Sensation - We only have to make right use of Sensation (e.g., for the health of the Body). If we are trying to derive happiness out of the sensation, then we have to get rid of it (by moving to the right source of happiness)</a:t>
            </a:r>
            <a:endParaRPr lang="en-IN" dirty="0"/>
          </a:p>
          <a:p>
            <a:endParaRPr lang="en-I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we are trying to communicate</a:t>
            </a:r>
          </a:p>
          <a:p>
            <a:pPr marL="228600" indent="-228600">
              <a:buAutoNum type="arabicPeriod"/>
            </a:pPr>
            <a:r>
              <a:rPr lang="en-US" dirty="0"/>
              <a:t>Self is in harmony with the portion of imagination that is in line with Natural Acceptance (NA). We have to increase that % to 100%...</a:t>
            </a:r>
          </a:p>
          <a:p>
            <a:pPr marL="228600" indent="-228600">
              <a:buAutoNum type="arabicPeriod"/>
            </a:pPr>
            <a:r>
              <a:rPr lang="en-US" dirty="0"/>
              <a:t>Preconditioning = Assuming without Knowing. We have to evaluate our preconditioning – if it is in line with NA, it will become part of our right understanding; if it is not in line with NA, it will drop. In this way we have to get rid of 100% of the preconditioning. </a:t>
            </a:r>
          </a:p>
          <a:p>
            <a:pPr marL="228600" indent="-228600">
              <a:buAutoNum type="arabicPeriod"/>
            </a:pPr>
            <a:r>
              <a:rPr lang="en-US" dirty="0"/>
              <a:t>We don’t have to get rid of all Sensation - We only have to make right use of Sensation (e.g., for the health of the Body). </a:t>
            </a:r>
            <a:r>
              <a:rPr lang="en-US"/>
              <a:t>If we are trying to derive happiness out of the sensation, then we have to get rid of it (by moving to the right source of happiness)</a:t>
            </a:r>
            <a:endParaRPr lang="en-IN" dirty="0"/>
          </a:p>
        </p:txBody>
      </p:sp>
    </p:spTree>
    <p:extLst>
      <p:ext uri="{BB962C8B-B14F-4D97-AF65-F5344CB8AC3E}">
        <p14:creationId xmlns:p14="http://schemas.microsoft.com/office/powerpoint/2010/main" val="196484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will explore if this provides a resolution for that concern</a:t>
            </a:r>
            <a:endParaRPr lang="en-IN" dirty="0"/>
          </a:p>
          <a:p>
            <a:endParaRPr lang="en-IN" dirty="0"/>
          </a:p>
        </p:txBody>
      </p:sp>
    </p:spTree>
    <p:extLst>
      <p:ext uri="{BB962C8B-B14F-4D97-AF65-F5344CB8AC3E}">
        <p14:creationId xmlns:p14="http://schemas.microsoft.com/office/powerpoint/2010/main" val="421486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6893A51-A7A2-4097-BA81-2AF553FA5E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43DE66-A324-4940-A202-C81D1270B6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Generally, all three sources motivate my imagination</a:t>
            </a:r>
          </a:p>
          <a:p>
            <a:r>
              <a:rPr lang="en-US" altLang="en-US"/>
              <a:t>The yellow part is my competence – that matches with my NA (my intention); the rest may or may not match</a:t>
            </a:r>
          </a:p>
        </p:txBody>
      </p:sp>
    </p:spTree>
    <p:extLst>
      <p:ext uri="{BB962C8B-B14F-4D97-AF65-F5344CB8AC3E}">
        <p14:creationId xmlns:p14="http://schemas.microsoft.com/office/powerpoint/2010/main" val="202154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A6B8A3D-2215-4736-90A7-D7B9EFE0AD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420AB40-0A47-4CD5-AD1E-8040557B0F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extLst>
      <p:ext uri="{BB962C8B-B14F-4D97-AF65-F5344CB8AC3E}">
        <p14:creationId xmlns:p14="http://schemas.microsoft.com/office/powerpoint/2010/main" val="2992222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1726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 id="2147490838" r:id="rId9"/>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F367EA-CF86-471A-B772-6DA7115863C7}"/>
              </a:ext>
            </a:extLst>
          </p:cNvPr>
          <p:cNvSpPr>
            <a:spLocks noGrp="1"/>
          </p:cNvSpPr>
          <p:nvPr>
            <p:ph type="subTitle" idx="1"/>
          </p:nvPr>
        </p:nvSpPr>
        <p:spPr>
          <a:xfrm>
            <a:off x="609600" y="3900488"/>
            <a:ext cx="11049000" cy="369332"/>
          </a:xfrm>
        </p:spPr>
        <p:txBody>
          <a:bodyPr/>
          <a:lstStyle/>
          <a:p>
            <a:pPr algn="ctr"/>
            <a:r>
              <a:rPr lang="en-US" dirty="0"/>
              <a:t>Developing self-confidence, overcoming </a:t>
            </a:r>
            <a:r>
              <a:rPr lang="en-US"/>
              <a:t>peer pressure…</a:t>
            </a:r>
            <a:endParaRPr lang="en-US" dirty="0"/>
          </a:p>
        </p:txBody>
      </p:sp>
      <p:sp>
        <p:nvSpPr>
          <p:cNvPr id="4098" name="Title 10">
            <a:extLst>
              <a:ext uri="{FF2B5EF4-FFF2-40B4-BE49-F238E27FC236}">
                <a16:creationId xmlns:a16="http://schemas.microsoft.com/office/drawing/2014/main" id="{19EA6050-C723-4876-9E30-1ED463DD1B8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6</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Resolution of Concerns at the Individual Level</a:t>
            </a:r>
            <a:endParaRPr lang="en-GB"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1378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9FD86FCE-BFCD-4028-AF0A-BC8F5BB0A8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123" t="17715" r="5566" b="8888"/>
          <a:stretch/>
        </p:blipFill>
        <p:spPr bwMode="auto">
          <a:xfrm>
            <a:off x="6233946" y="632617"/>
            <a:ext cx="4648200" cy="592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74D8E2A5-24E8-4D5F-A971-0A2F02883111}"/>
              </a:ext>
            </a:extLst>
          </p:cNvPr>
          <p:cNvSpPr>
            <a:spLocks noGrp="1"/>
          </p:cNvSpPr>
          <p:nvPr>
            <p:ph sz="half" idx="1"/>
          </p:nvPr>
        </p:nvSpPr>
        <p:spPr/>
        <p:txBody>
          <a:bodyPr/>
          <a:lstStyle/>
          <a:p>
            <a:pPr marL="0" indent="0">
              <a:buNone/>
            </a:pPr>
            <a:r>
              <a:rPr lang="en-IN" sz="2000" dirty="0">
                <a:solidFill>
                  <a:srgbClr val="FF0000"/>
                </a:solidFill>
              </a:rPr>
              <a:t>Money is everything</a:t>
            </a:r>
          </a:p>
          <a:p>
            <a:pPr marL="0" indent="0">
              <a:buNone/>
            </a:pPr>
            <a:r>
              <a:rPr lang="en-IN" sz="2000" dirty="0">
                <a:solidFill>
                  <a:srgbClr val="FF0000"/>
                </a:solidFill>
              </a:rPr>
              <a:t>Success is getting ahead of others</a:t>
            </a:r>
          </a:p>
          <a:p>
            <a:pPr marL="0" indent="0">
              <a:buNone/>
            </a:pPr>
            <a:r>
              <a:rPr lang="en-US" sz="2000" dirty="0">
                <a:solidFill>
                  <a:srgbClr val="FF0000"/>
                </a:solidFill>
              </a:rPr>
              <a:t>Speaking in a particular language fetches respect</a:t>
            </a:r>
          </a:p>
          <a:p>
            <a:pPr marL="0" indent="0">
              <a:buNone/>
            </a:pPr>
            <a:r>
              <a:rPr lang="en-US" sz="2000" dirty="0">
                <a:solidFill>
                  <a:srgbClr val="FF0000"/>
                </a:solidFill>
              </a:rPr>
              <a:t>Freedom is using foul language</a:t>
            </a:r>
          </a:p>
          <a:p>
            <a:pPr marL="0" indent="0">
              <a:buNone/>
            </a:pPr>
            <a:r>
              <a:rPr lang="en-US" sz="2000" dirty="0">
                <a:solidFill>
                  <a:srgbClr val="FF0000"/>
                </a:solidFill>
              </a:rPr>
              <a:t>Exclusive clothes needed to be center of attraction</a:t>
            </a:r>
          </a:p>
          <a:p>
            <a:pPr marL="0" indent="0">
              <a:buNone/>
            </a:pPr>
            <a:r>
              <a:rPr lang="en-US" sz="2000" dirty="0">
                <a:solidFill>
                  <a:srgbClr val="FF0000"/>
                </a:solidFill>
              </a:rPr>
              <a:t>Show-off is needed to survive in the society</a:t>
            </a:r>
          </a:p>
          <a:p>
            <a:pPr marL="0" indent="0">
              <a:buNone/>
            </a:pPr>
            <a:r>
              <a:rPr lang="en-IN" sz="2000" dirty="0">
                <a:solidFill>
                  <a:srgbClr val="FF0000"/>
                </a:solidFill>
              </a:rPr>
              <a:t>Latest gadgets are status symbols</a:t>
            </a:r>
          </a:p>
          <a:p>
            <a:pPr marL="0" indent="0">
              <a:buNone/>
            </a:pPr>
            <a:r>
              <a:rPr lang="en-IN" sz="2000" dirty="0">
                <a:solidFill>
                  <a:srgbClr val="FF0000"/>
                </a:solidFill>
              </a:rPr>
              <a:t>If I don’t do like others, I will be isolated, left behind</a:t>
            </a:r>
          </a:p>
          <a:p>
            <a:pPr marL="0" indent="0">
              <a:buNone/>
            </a:pPr>
            <a:r>
              <a:rPr lang="en-IN" sz="2000" dirty="0">
                <a:solidFill>
                  <a:srgbClr val="FF0000"/>
                </a:solidFill>
              </a:rPr>
              <a:t>You have to be selfish to survive</a:t>
            </a:r>
          </a:p>
          <a:p>
            <a:pPr marL="0" indent="0">
              <a:buNone/>
            </a:pPr>
            <a:r>
              <a:rPr lang="en-IN" sz="2000" dirty="0">
                <a:solidFill>
                  <a:srgbClr val="FF0000"/>
                </a:solidFill>
              </a:rPr>
              <a:t>No one is trustworthy</a:t>
            </a:r>
          </a:p>
          <a:p>
            <a:pPr marL="0" indent="0">
              <a:buNone/>
            </a:pPr>
            <a:endParaRPr lang="en-IN" sz="2000" dirty="0">
              <a:solidFill>
                <a:srgbClr val="FF0000"/>
              </a:solidFill>
            </a:endParaRPr>
          </a:p>
          <a:p>
            <a:pPr marL="0" indent="0">
              <a:buNone/>
            </a:pPr>
            <a:endParaRPr lang="en-IN" sz="2000" dirty="0">
              <a:solidFill>
                <a:srgbClr val="FF0000"/>
              </a:solidFill>
            </a:endParaRPr>
          </a:p>
          <a:p>
            <a:pPr marL="0" indent="0">
              <a:buNone/>
            </a:pPr>
            <a:endParaRPr lang="en-IN" sz="2000" dirty="0">
              <a:solidFill>
                <a:srgbClr val="FF0000"/>
              </a:solidFill>
            </a:endParaRPr>
          </a:p>
          <a:p>
            <a:pPr marL="0" indent="0">
              <a:buNone/>
            </a:pPr>
            <a:endParaRPr lang="en-IN" sz="2000" dirty="0">
              <a:solidFill>
                <a:srgbClr val="FF0000"/>
              </a:solidFill>
            </a:endParaRPr>
          </a:p>
          <a:p>
            <a:pPr marL="0" indent="0">
              <a:buNone/>
            </a:pPr>
            <a:endParaRPr lang="en-IN" sz="2000" dirty="0">
              <a:solidFill>
                <a:srgbClr val="FF0000"/>
              </a:solidFill>
            </a:endParaRPr>
          </a:p>
          <a:p>
            <a:pPr marL="0" indent="0">
              <a:buNone/>
            </a:pPr>
            <a:r>
              <a:rPr lang="en-IN" sz="2000" dirty="0"/>
              <a:t>The list could be much longer…</a:t>
            </a:r>
          </a:p>
          <a:p>
            <a:pPr marL="0" indent="0">
              <a:buNone/>
            </a:pPr>
            <a:endParaRPr lang="en-IN" sz="2000" dirty="0">
              <a:solidFill>
                <a:srgbClr val="FF0000"/>
              </a:solidFill>
            </a:endParaRPr>
          </a:p>
        </p:txBody>
      </p:sp>
      <p:sp>
        <p:nvSpPr>
          <p:cNvPr id="6" name="Content Placeholder 5">
            <a:extLst>
              <a:ext uri="{FF2B5EF4-FFF2-40B4-BE49-F238E27FC236}">
                <a16:creationId xmlns:a16="http://schemas.microsoft.com/office/drawing/2014/main" id="{F156C1A9-0E9F-40E5-9638-683831033642}"/>
              </a:ext>
            </a:extLst>
          </p:cNvPr>
          <p:cNvSpPr>
            <a:spLocks noGrp="1"/>
          </p:cNvSpPr>
          <p:nvPr>
            <p:ph sz="half" idx="2"/>
          </p:nvPr>
        </p:nvSpPr>
        <p:spPr/>
        <p:txBody>
          <a:bodyPr/>
          <a:lstStyle/>
          <a:p>
            <a:pPr marL="0" indent="0">
              <a:buNone/>
            </a:pPr>
            <a:endParaRPr lang="en-IN" altLang="en-US" sz="2000" dirty="0">
              <a:solidFill>
                <a:srgbClr val="FF0000"/>
              </a:solidFill>
            </a:endParaRPr>
          </a:p>
        </p:txBody>
      </p:sp>
      <p:sp>
        <p:nvSpPr>
          <p:cNvPr id="4" name="Title 3">
            <a:extLst>
              <a:ext uri="{FF2B5EF4-FFF2-40B4-BE49-F238E27FC236}">
                <a16:creationId xmlns:a16="http://schemas.microsoft.com/office/drawing/2014/main" id="{368D6435-C706-48FE-A30A-45DFC63131CC}"/>
              </a:ext>
            </a:extLst>
          </p:cNvPr>
          <p:cNvSpPr>
            <a:spLocks noGrp="1"/>
          </p:cNvSpPr>
          <p:nvPr>
            <p:ph type="title"/>
          </p:nvPr>
        </p:nvSpPr>
        <p:spPr/>
        <p:txBody>
          <a:bodyPr/>
          <a:lstStyle/>
          <a:p>
            <a:r>
              <a:rPr lang="en-IN" sz="2000" dirty="0"/>
              <a:t>Enslavement of </a:t>
            </a:r>
            <a:r>
              <a:rPr lang="en-IN" sz="2000" dirty="0" err="1"/>
              <a:t>Preconditionings</a:t>
            </a:r>
            <a:r>
              <a:rPr lang="en-IN" sz="2000" dirty="0"/>
              <a:t>, Sensations</a:t>
            </a:r>
          </a:p>
        </p:txBody>
      </p:sp>
      <p:sp>
        <p:nvSpPr>
          <p:cNvPr id="7" name="Content Placeholder 6">
            <a:extLst>
              <a:ext uri="{FF2B5EF4-FFF2-40B4-BE49-F238E27FC236}">
                <a16:creationId xmlns:a16="http://schemas.microsoft.com/office/drawing/2014/main" id="{0559F473-4803-4A0F-BD2F-C449A8E1CEC0}"/>
              </a:ext>
            </a:extLst>
          </p:cNvPr>
          <p:cNvSpPr>
            <a:spLocks noGrp="1"/>
          </p:cNvSpPr>
          <p:nvPr>
            <p:ph sz="quarter" idx="10"/>
          </p:nvPr>
        </p:nvSpPr>
        <p:spPr/>
        <p:txBody>
          <a:bodyPr/>
          <a:lstStyle/>
          <a:p>
            <a:r>
              <a:rPr lang="en-IN" sz="2000" dirty="0"/>
              <a:t>Outcome</a:t>
            </a:r>
          </a:p>
        </p:txBody>
      </p:sp>
      <p:sp>
        <p:nvSpPr>
          <p:cNvPr id="9" name="TextBox 8">
            <a:extLst>
              <a:ext uri="{FF2B5EF4-FFF2-40B4-BE49-F238E27FC236}">
                <a16:creationId xmlns:a16="http://schemas.microsoft.com/office/drawing/2014/main" id="{0E7F87E8-6077-4FE5-8B45-B7E3B7ED819E}"/>
              </a:ext>
            </a:extLst>
          </p:cNvPr>
          <p:cNvSpPr txBox="1"/>
          <p:nvPr/>
        </p:nvSpPr>
        <p:spPr>
          <a:xfrm>
            <a:off x="10439400" y="3105834"/>
            <a:ext cx="1752600" cy="646331"/>
          </a:xfrm>
          <a:prstGeom prst="rect">
            <a:avLst/>
          </a:prstGeom>
          <a:solidFill>
            <a:srgbClr val="FFC000"/>
          </a:solidFill>
        </p:spPr>
        <p:txBody>
          <a:bodyPr wrap="square">
            <a:spAutoFit/>
          </a:bodyPr>
          <a:lstStyle/>
          <a:p>
            <a:pPr marL="0" indent="0">
              <a:buNone/>
            </a:pPr>
            <a:r>
              <a:rPr lang="en-IN" sz="1800" dirty="0"/>
              <a:t>These become our concerns</a:t>
            </a:r>
          </a:p>
        </p:txBody>
      </p:sp>
    </p:spTree>
    <p:extLst>
      <p:ext uri="{BB962C8B-B14F-4D97-AF65-F5344CB8AC3E}">
        <p14:creationId xmlns:p14="http://schemas.microsoft.com/office/powerpoint/2010/main" val="70211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44A2-8B59-4945-8F64-199007466D6A}"/>
              </a:ext>
            </a:extLst>
          </p:cNvPr>
          <p:cNvSpPr>
            <a:spLocks noGrp="1"/>
          </p:cNvSpPr>
          <p:nvPr>
            <p:ph type="title"/>
          </p:nvPr>
        </p:nvSpPr>
        <p:spPr/>
        <p:txBody>
          <a:bodyPr/>
          <a:lstStyle/>
          <a:p>
            <a:r>
              <a:rPr lang="en-US" dirty="0"/>
              <a:t>Exercise</a:t>
            </a:r>
            <a:endParaRPr lang="en-IN" dirty="0"/>
          </a:p>
        </p:txBody>
      </p:sp>
      <p:sp>
        <p:nvSpPr>
          <p:cNvPr id="3" name="Text Placeholder 2">
            <a:extLst>
              <a:ext uri="{FF2B5EF4-FFF2-40B4-BE49-F238E27FC236}">
                <a16:creationId xmlns:a16="http://schemas.microsoft.com/office/drawing/2014/main" id="{9FE201D4-142E-4247-9E74-0851175A90FB}"/>
              </a:ext>
            </a:extLst>
          </p:cNvPr>
          <p:cNvSpPr>
            <a:spLocks noGrp="1"/>
          </p:cNvSpPr>
          <p:nvPr>
            <p:ph type="body" sz="quarter" idx="13"/>
          </p:nvPr>
        </p:nvSpPr>
        <p:spPr/>
        <p:txBody>
          <a:bodyPr>
            <a:normAutofit/>
          </a:bodyPr>
          <a:lstStyle/>
          <a:p>
            <a:pPr marL="0" indent="0">
              <a:buNone/>
            </a:pPr>
            <a:r>
              <a:rPr lang="en-US" dirty="0"/>
              <a:t>From your list of your concerns, pick one concern</a:t>
            </a:r>
          </a:p>
          <a:p>
            <a:pPr marL="0" indent="0">
              <a:buNone/>
            </a:pPr>
            <a:endParaRPr lang="en-US" dirty="0"/>
          </a:p>
          <a:p>
            <a:pPr marL="0" indent="0">
              <a:buNone/>
            </a:pPr>
            <a:r>
              <a:rPr lang="en-US" dirty="0"/>
              <a:t>Find out the preconditioning or sensation that is underlying that concern</a:t>
            </a:r>
          </a:p>
          <a:p>
            <a:pPr marL="0" indent="0">
              <a:buNone/>
            </a:pPr>
            <a:endParaRPr lang="en-US" dirty="0"/>
          </a:p>
          <a:p>
            <a:pPr marL="0" indent="0">
              <a:buNone/>
            </a:pPr>
            <a:r>
              <a:rPr lang="en-US" dirty="0"/>
              <a:t>Then find out what is a naturally acceptable to you</a:t>
            </a:r>
          </a:p>
          <a:p>
            <a:pPr marL="0" indent="0">
              <a:buNone/>
            </a:pPr>
            <a:endParaRPr lang="en-US" dirty="0"/>
          </a:p>
          <a:p>
            <a:pPr marL="0" indent="0">
              <a:buNone/>
            </a:pPr>
            <a:r>
              <a:rPr lang="en-US" dirty="0"/>
              <a:t>We will explore if this provides a resolution for that concern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Let us take a common concern as an example</a:t>
            </a:r>
            <a:endParaRPr lang="en-IN" dirty="0"/>
          </a:p>
        </p:txBody>
      </p:sp>
    </p:spTree>
    <p:extLst>
      <p:ext uri="{BB962C8B-B14F-4D97-AF65-F5344CB8AC3E}">
        <p14:creationId xmlns:p14="http://schemas.microsoft.com/office/powerpoint/2010/main" val="138892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E1EFFE-57CE-4BF7-8516-6B60216F4918}"/>
              </a:ext>
            </a:extLst>
          </p:cNvPr>
          <p:cNvSpPr>
            <a:spLocks noGrp="1"/>
          </p:cNvSpPr>
          <p:nvPr>
            <p:ph sz="half" idx="1"/>
          </p:nvPr>
        </p:nvSpPr>
        <p:spPr/>
        <p:txBody>
          <a:bodyPr/>
          <a:lstStyle/>
          <a:p>
            <a:pPr marL="0" indent="0">
              <a:buNone/>
            </a:pPr>
            <a:r>
              <a:rPr lang="en-US" b="1" dirty="0"/>
              <a:t>Peer pressure</a:t>
            </a:r>
          </a:p>
        </p:txBody>
      </p:sp>
      <p:sp>
        <p:nvSpPr>
          <p:cNvPr id="5" name="Content Placeholder 4">
            <a:extLst>
              <a:ext uri="{FF2B5EF4-FFF2-40B4-BE49-F238E27FC236}">
                <a16:creationId xmlns:a16="http://schemas.microsoft.com/office/drawing/2014/main" id="{1FEF87C8-BE62-471F-944B-CD2F8196F2B1}"/>
              </a:ext>
            </a:extLst>
          </p:cNvPr>
          <p:cNvSpPr>
            <a:spLocks noGrp="1"/>
          </p:cNvSpPr>
          <p:nvPr>
            <p:ph sz="half" idx="2"/>
          </p:nvPr>
        </p:nvSpPr>
        <p:spPr/>
        <p:txBody>
          <a:bodyPr/>
          <a:lstStyle/>
          <a:p>
            <a:pPr marL="0" indent="0">
              <a:buNone/>
            </a:pPr>
            <a:r>
              <a:rPr lang="en-US" dirty="0"/>
              <a:t>e.g., I will be accepted by peers only if I…</a:t>
            </a:r>
          </a:p>
          <a:p>
            <a:pPr lvl="1"/>
            <a:r>
              <a:rPr lang="en-US" dirty="0"/>
              <a:t>Speak in a particular language (it will fetch respect)</a:t>
            </a:r>
          </a:p>
          <a:p>
            <a:pPr lvl="1"/>
            <a:r>
              <a:rPr lang="en-US" dirty="0"/>
              <a:t>Use foul language (it is needed to fit into this circle)</a:t>
            </a:r>
          </a:p>
          <a:p>
            <a:pPr lvl="1"/>
            <a:r>
              <a:rPr lang="en-US" dirty="0"/>
              <a:t>Wear fashionable clothes (then I will be like them)</a:t>
            </a:r>
          </a:p>
          <a:p>
            <a:pPr lvl="1"/>
            <a:r>
              <a:rPr lang="en-US" dirty="0"/>
              <a:t>Eat and drink like them (so they will not think I am different)</a:t>
            </a:r>
          </a:p>
          <a:p>
            <a:pPr lvl="1"/>
            <a:r>
              <a:rPr lang="en-US" dirty="0"/>
              <a:t>Be extravagant (it is essential to keep up to their ‘standard’)</a:t>
            </a:r>
          </a:p>
          <a:p>
            <a:pPr lvl="1"/>
            <a:r>
              <a:rPr lang="en-US" dirty="0"/>
              <a:t> …</a:t>
            </a:r>
          </a:p>
          <a:p>
            <a:pPr marL="0" indent="0">
              <a:buNone/>
            </a:pPr>
            <a:endParaRPr lang="en-IN" altLang="en-US" dirty="0"/>
          </a:p>
        </p:txBody>
      </p:sp>
      <p:sp>
        <p:nvSpPr>
          <p:cNvPr id="2" name="Title 1">
            <a:extLst>
              <a:ext uri="{FF2B5EF4-FFF2-40B4-BE49-F238E27FC236}">
                <a16:creationId xmlns:a16="http://schemas.microsoft.com/office/drawing/2014/main" id="{D7C5BE65-16BF-4B91-900B-02F89B1C6F5C}"/>
              </a:ext>
            </a:extLst>
          </p:cNvPr>
          <p:cNvSpPr>
            <a:spLocks noGrp="1"/>
          </p:cNvSpPr>
          <p:nvPr>
            <p:ph type="title"/>
          </p:nvPr>
        </p:nvSpPr>
        <p:spPr/>
        <p:txBody>
          <a:bodyPr/>
          <a:lstStyle/>
          <a:p>
            <a:r>
              <a:rPr lang="en-US" dirty="0"/>
              <a:t>Concern</a:t>
            </a:r>
            <a:endParaRPr lang="en-IN" dirty="0"/>
          </a:p>
        </p:txBody>
      </p:sp>
      <p:sp>
        <p:nvSpPr>
          <p:cNvPr id="6" name="Content Placeholder 5">
            <a:extLst>
              <a:ext uri="{FF2B5EF4-FFF2-40B4-BE49-F238E27FC236}">
                <a16:creationId xmlns:a16="http://schemas.microsoft.com/office/drawing/2014/main" id="{18EB38B3-7C0B-4918-8484-19C7378B76F7}"/>
              </a:ext>
            </a:extLst>
          </p:cNvPr>
          <p:cNvSpPr>
            <a:spLocks noGrp="1"/>
          </p:cNvSpPr>
          <p:nvPr>
            <p:ph sz="quarter" idx="10"/>
          </p:nvPr>
        </p:nvSpPr>
        <p:spPr/>
        <p:txBody>
          <a:bodyPr/>
          <a:lstStyle/>
          <a:p>
            <a:r>
              <a:rPr lang="en-US" dirty="0"/>
              <a:t>Underlying Preconditioning</a:t>
            </a:r>
            <a:endParaRPr lang="en-IN" dirty="0"/>
          </a:p>
        </p:txBody>
      </p:sp>
      <p:grpSp>
        <p:nvGrpSpPr>
          <p:cNvPr id="10" name="Group 9">
            <a:extLst>
              <a:ext uri="{FF2B5EF4-FFF2-40B4-BE49-F238E27FC236}">
                <a16:creationId xmlns:a16="http://schemas.microsoft.com/office/drawing/2014/main" id="{C761015D-1ACD-4BB1-B388-E1776747FFA5}"/>
              </a:ext>
            </a:extLst>
          </p:cNvPr>
          <p:cNvGrpSpPr/>
          <p:nvPr/>
        </p:nvGrpSpPr>
        <p:grpSpPr>
          <a:xfrm>
            <a:off x="228600" y="5257800"/>
            <a:ext cx="11658600" cy="1200329"/>
            <a:chOff x="228600" y="5257800"/>
            <a:chExt cx="11658600" cy="1200329"/>
          </a:xfrm>
        </p:grpSpPr>
        <p:sp>
          <p:nvSpPr>
            <p:cNvPr id="8" name="Rectangle 7">
              <a:extLst>
                <a:ext uri="{FF2B5EF4-FFF2-40B4-BE49-F238E27FC236}">
                  <a16:creationId xmlns:a16="http://schemas.microsoft.com/office/drawing/2014/main" id="{C408564E-C388-4DEB-A86D-2BF27E28BA2F}"/>
                </a:ext>
              </a:extLst>
            </p:cNvPr>
            <p:cNvSpPr>
              <a:spLocks noChangeArrowheads="1"/>
            </p:cNvSpPr>
            <p:nvPr/>
          </p:nvSpPr>
          <p:spPr bwMode="auto">
            <a:xfrm>
              <a:off x="228600" y="5257800"/>
              <a:ext cx="11658600" cy="1200329"/>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square">
              <a:spAutoFit/>
            </a:bodyPr>
            <a:lstStyle/>
            <a:p>
              <a:pPr algn="ctr">
                <a:buFont typeface="Symbol" panose="05050102010706020507" pitchFamily="18" charset="2"/>
                <a:buNone/>
                <a:defRPr/>
              </a:pPr>
              <a:r>
                <a:rPr lang="en-US" altLang="en-US" dirty="0">
                  <a:solidFill>
                    <a:prstClr val="white"/>
                  </a:solidFill>
                </a:rPr>
                <a:t>Check: By living according to these </a:t>
              </a:r>
              <a:r>
                <a:rPr lang="en-US" altLang="en-US" dirty="0" err="1">
                  <a:solidFill>
                    <a:prstClr val="white"/>
                  </a:solidFill>
                </a:rPr>
                <a:t>preconditionings</a:t>
              </a:r>
              <a:r>
                <a:rPr lang="en-US" altLang="en-US" dirty="0">
                  <a:solidFill>
                    <a:prstClr val="white"/>
                  </a:solidFill>
                </a:rPr>
                <a:t>, is it definite that you will be happy?</a:t>
              </a:r>
            </a:p>
            <a:p>
              <a:pPr algn="ctr">
                <a:buFont typeface="Symbol" panose="05050102010706020507" pitchFamily="18" charset="2"/>
                <a:buNone/>
                <a:defRPr/>
              </a:pPr>
              <a:endParaRPr lang="en-US" altLang="en-US" dirty="0">
                <a:solidFill>
                  <a:prstClr val="white"/>
                </a:solidFill>
              </a:endParaRPr>
            </a:p>
            <a:p>
              <a:pPr algn="ctr">
                <a:buFont typeface="Symbol" panose="05050102010706020507" pitchFamily="18" charset="2"/>
                <a:buNone/>
                <a:defRPr/>
              </a:pPr>
              <a:r>
                <a:rPr lang="en-US" altLang="en-US" dirty="0">
                  <a:solidFill>
                    <a:prstClr val="white"/>
                  </a:solidFill>
                </a:rPr>
                <a:t>And can it ensure the continuity of happiness?</a:t>
              </a:r>
            </a:p>
            <a:p>
              <a:pPr algn="ctr">
                <a:buFont typeface="Symbol" panose="05050102010706020507" pitchFamily="18" charset="2"/>
                <a:buNone/>
                <a:defRPr/>
              </a:pPr>
              <a:endParaRPr lang="en-US" altLang="en-US" dirty="0">
                <a:solidFill>
                  <a:prstClr val="white"/>
                </a:solidFill>
              </a:endParaRPr>
            </a:p>
          </p:txBody>
        </p:sp>
        <p:pic>
          <p:nvPicPr>
            <p:cNvPr id="9" name="Picture 8">
              <a:extLst>
                <a:ext uri="{FF2B5EF4-FFF2-40B4-BE49-F238E27FC236}">
                  <a16:creationId xmlns:a16="http://schemas.microsoft.com/office/drawing/2014/main" id="{106C7D99-E1E7-470D-93D6-9EEE93DA7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600" y="5375634"/>
              <a:ext cx="864398" cy="961991"/>
            </a:xfrm>
            <a:prstGeom prst="rect">
              <a:avLst/>
            </a:prstGeom>
            <a:solidFill>
              <a:schemeClr val="bg1"/>
            </a:solidFill>
          </p:spPr>
        </p:pic>
      </p:grpSp>
    </p:spTree>
    <p:extLst>
      <p:ext uri="{BB962C8B-B14F-4D97-AF65-F5344CB8AC3E}">
        <p14:creationId xmlns:p14="http://schemas.microsoft.com/office/powerpoint/2010/main" val="23964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3">
            <a:extLst>
              <a:ext uri="{FF2B5EF4-FFF2-40B4-BE49-F238E27FC236}">
                <a16:creationId xmlns:a16="http://schemas.microsoft.com/office/drawing/2014/main" id="{C0D91E4B-E784-4339-AD6F-A924EAAD843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dirty="0"/>
              <a:t>Resolution of </a:t>
            </a:r>
            <a:r>
              <a:rPr lang="en-IN"/>
              <a:t>Concern regarding </a:t>
            </a:r>
            <a:r>
              <a:rPr lang="en-IN" dirty="0"/>
              <a:t>Peer Pressure</a:t>
            </a:r>
          </a:p>
        </p:txBody>
      </p:sp>
      <p:sp>
        <p:nvSpPr>
          <p:cNvPr id="9218" name="Content Placeholder 4">
            <a:extLst>
              <a:ext uri="{FF2B5EF4-FFF2-40B4-BE49-F238E27FC236}">
                <a16:creationId xmlns:a16="http://schemas.microsoft.com/office/drawing/2014/main" id="{A147AC9A-B705-4C3E-A9E9-A63706CAE38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CA" altLang="en-US" b="1" dirty="0">
                <a:cs typeface="Arial" panose="020B0604020202020204" pitchFamily="34" charset="0"/>
              </a:rPr>
              <a:t>Paying attention to the Natural Acceptance</a:t>
            </a:r>
          </a:p>
          <a:p>
            <a:pPr marL="0" indent="0">
              <a:buNone/>
            </a:pPr>
            <a:endParaRPr lang="en-CA" altLang="en-US" b="1" dirty="0"/>
          </a:p>
          <a:p>
            <a:pPr marL="0" indent="0">
              <a:buNone/>
            </a:pPr>
            <a:r>
              <a:rPr lang="en-CA" altLang="en-US" b="1" dirty="0">
                <a:cs typeface="Arial" panose="020B0604020202020204" pitchFamily="34" charset="0"/>
              </a:rPr>
              <a:t>Developing right understanding about human being leading to </a:t>
            </a:r>
            <a:r>
              <a:rPr lang="en-IN" altLang="en-US" b="1" dirty="0"/>
              <a:t>clarity about Self and Body</a:t>
            </a:r>
          </a:p>
          <a:p>
            <a:pPr marL="0" indent="0">
              <a:buNone/>
            </a:pPr>
            <a:r>
              <a:rPr lang="en-IN" altLang="en-US" dirty="0"/>
              <a:t>(need of Self, need of Body, sources of imagination…)</a:t>
            </a:r>
          </a:p>
          <a:p>
            <a:pPr marL="0" indent="0">
              <a:buNone/>
            </a:pPr>
            <a:endParaRPr lang="en-CA" altLang="en-US" b="1" dirty="0"/>
          </a:p>
          <a:p>
            <a:pPr marL="0" indent="0">
              <a:buNone/>
            </a:pPr>
            <a:r>
              <a:rPr lang="en-CA" altLang="en-US" b="1" dirty="0">
                <a:cs typeface="Arial" panose="020B0604020202020204" pitchFamily="34" charset="0"/>
              </a:rPr>
              <a:t>Developing right understanding about relationship leading to </a:t>
            </a:r>
            <a:r>
              <a:rPr lang="en-IN" altLang="en-US" b="1" dirty="0"/>
              <a:t>right feeling</a:t>
            </a:r>
          </a:p>
          <a:p>
            <a:pPr marL="0" indent="0">
              <a:buNone/>
            </a:pPr>
            <a:r>
              <a:rPr lang="en-IN" altLang="en-US" dirty="0"/>
              <a:t>(trust, respect…)</a:t>
            </a:r>
          </a:p>
          <a:p>
            <a:pPr marL="0" indent="0">
              <a:buNone/>
            </a:pPr>
            <a:endParaRPr lang="en-CA" altLang="en-US" dirty="0"/>
          </a:p>
          <a:p>
            <a:pPr marL="0" indent="0">
              <a:buNone/>
            </a:pPr>
            <a:r>
              <a:rPr lang="en-CA" altLang="en-US" dirty="0"/>
              <a:t>With right understanding, we are able to see </a:t>
            </a:r>
            <a:r>
              <a:rPr lang="en-CA" altLang="en-US" b="1" dirty="0"/>
              <a:t>trust</a:t>
            </a:r>
            <a:r>
              <a:rPr lang="en-CA" altLang="en-US" dirty="0"/>
              <a:t> as the foundation of every relationship</a:t>
            </a:r>
          </a:p>
          <a:p>
            <a:pPr marL="0" indent="0">
              <a:buNone/>
            </a:pPr>
            <a:r>
              <a:rPr lang="en-CA" altLang="en-US" dirty="0"/>
              <a:t>(and similarly we are able to ensure other feelings)</a:t>
            </a:r>
          </a:p>
          <a:p>
            <a:pPr marL="0" indent="0">
              <a:buNone/>
            </a:pPr>
            <a:endParaRPr lang="en-CA" altLang="en-US" dirty="0"/>
          </a:p>
          <a:p>
            <a:pPr marL="0" indent="0">
              <a:buNone/>
            </a:pPr>
            <a:r>
              <a:rPr lang="en-CA" altLang="en-US" dirty="0"/>
              <a:t>This understanding helps us come out of peer pressure (and resolve many other such concerns)</a:t>
            </a:r>
          </a:p>
          <a:p>
            <a:pPr marL="0" indent="0">
              <a:buNone/>
            </a:pPr>
            <a:endParaRPr lang="en-CA" altLang="en-US" dirty="0"/>
          </a:p>
          <a:p>
            <a:pPr marL="0" indent="0">
              <a:buNone/>
            </a:pPr>
            <a:endParaRPr lang="en-CA" altLang="en-US" dirty="0"/>
          </a:p>
          <a:p>
            <a:pPr marL="0" indent="0">
              <a:buNone/>
            </a:pPr>
            <a:endParaRPr lang="en-CA" altLang="en-US" dirty="0"/>
          </a:p>
          <a:p>
            <a:pPr marL="0" indent="0">
              <a:buNone/>
            </a:pPr>
            <a:r>
              <a:rPr lang="en-CA" altLang="en-US" dirty="0"/>
              <a:t>We will discuss about relationship in session 8</a:t>
            </a:r>
          </a:p>
        </p:txBody>
      </p:sp>
    </p:spTree>
    <p:extLst>
      <p:ext uri="{BB962C8B-B14F-4D97-AF65-F5344CB8AC3E}">
        <p14:creationId xmlns:p14="http://schemas.microsoft.com/office/powerpoint/2010/main" val="35279078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9D8E9BE-C3B0-49CD-BCF5-A1F8D7B8BAF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Imagination </a:t>
            </a:r>
            <a:r>
              <a:rPr lang="en-US" altLang="en-US" dirty="0"/>
              <a:t>not completely in line with Natural Acceptance </a:t>
            </a:r>
            <a:r>
              <a:rPr lang="en-US" altLang="en-US" dirty="0">
                <a:sym typeface="Wingdings" panose="05000000000000000000" pitchFamily="2" charset="2"/>
              </a:rPr>
              <a:t> Partial h</a:t>
            </a:r>
            <a:r>
              <a:rPr lang="en-US" altLang="en-US" dirty="0"/>
              <a:t>armony in the Self</a:t>
            </a:r>
          </a:p>
        </p:txBody>
      </p:sp>
      <p:graphicFrame>
        <p:nvGraphicFramePr>
          <p:cNvPr id="3" name="Table 2">
            <a:extLst>
              <a:ext uri="{FF2B5EF4-FFF2-40B4-BE49-F238E27FC236}">
                <a16:creationId xmlns:a16="http://schemas.microsoft.com/office/drawing/2014/main" id="{9A9E436E-4329-4583-A857-D44C3D4FA7CA}"/>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677" name="Rectangle 10">
            <a:extLst>
              <a:ext uri="{FF2B5EF4-FFF2-40B4-BE49-F238E27FC236}">
                <a16:creationId xmlns:a16="http://schemas.microsoft.com/office/drawing/2014/main" id="{8B6F441B-DC95-4093-B78D-89BB0B74689C}"/>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DC544BC5-9A4B-4731-8D47-CCD02B866889}"/>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79" name="Rectangle 13">
            <a:extLst>
              <a:ext uri="{FF2B5EF4-FFF2-40B4-BE49-F238E27FC236}">
                <a16:creationId xmlns:a16="http://schemas.microsoft.com/office/drawing/2014/main" id="{409590D3-3F25-4854-A8F3-5759C7EC6468}"/>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7680" name="Rectangle 14">
            <a:extLst>
              <a:ext uri="{FF2B5EF4-FFF2-40B4-BE49-F238E27FC236}">
                <a16:creationId xmlns:a16="http://schemas.microsoft.com/office/drawing/2014/main" id="{C1F21A62-325A-422C-8F2A-7AE29EC6E68D}"/>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451CCB9A-2DAA-4AC7-A72C-67813F731AB3}"/>
              </a:ext>
            </a:extLst>
          </p:cNvPr>
          <p:cNvCxnSpPr>
            <a:endCxn id="27679"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F4F56E1-780D-4442-A7C5-BBAE6145C57A}"/>
              </a:ext>
            </a:extLst>
          </p:cNvPr>
          <p:cNvCxnSpPr>
            <a:endCxn id="27680"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83" name="Text Box 10">
            <a:extLst>
              <a:ext uri="{FF2B5EF4-FFF2-40B4-BE49-F238E27FC236}">
                <a16:creationId xmlns:a16="http://schemas.microsoft.com/office/drawing/2014/main" id="{65368D2D-FB99-4240-BE45-104B00771D52}"/>
              </a:ext>
            </a:extLst>
          </p:cNvPr>
          <p:cNvSpPr txBox="1">
            <a:spLocks noChangeArrowheads="1"/>
          </p:cNvSpPr>
          <p:nvPr/>
        </p:nvSpPr>
        <p:spPr bwMode="auto">
          <a:xfrm>
            <a:off x="9067801" y="1275028"/>
            <a:ext cx="320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1E00AA"/>
                </a:solidFill>
              </a:rPr>
              <a:t>Natural Acceptance </a:t>
            </a:r>
          </a:p>
          <a:p>
            <a:pPr eaLnBrk="1" hangingPunct="1">
              <a:spcAft>
                <a:spcPts val="1000"/>
              </a:spcAft>
            </a:pPr>
            <a:r>
              <a:rPr lang="en-US" altLang="en-US" sz="2000" b="1" dirty="0">
                <a:solidFill>
                  <a:srgbClr val="1E00AA"/>
                </a:solidFill>
              </a:rPr>
              <a:t>INTENTION</a:t>
            </a:r>
          </a:p>
          <a:p>
            <a:pPr eaLnBrk="1" hangingPunct="1">
              <a:spcAft>
                <a:spcPts val="1000"/>
              </a:spcAft>
            </a:pPr>
            <a:r>
              <a:rPr lang="en-US" altLang="en-US" sz="2000" b="1" dirty="0">
                <a:solidFill>
                  <a:srgbClr val="1E00AA"/>
                </a:solidFill>
              </a:rPr>
              <a:t>What I Really Want to Be</a:t>
            </a:r>
          </a:p>
        </p:txBody>
      </p:sp>
      <p:sp>
        <p:nvSpPr>
          <p:cNvPr id="27684" name="Text Box 10">
            <a:extLst>
              <a:ext uri="{FF2B5EF4-FFF2-40B4-BE49-F238E27FC236}">
                <a16:creationId xmlns:a16="http://schemas.microsoft.com/office/drawing/2014/main" id="{999D8D46-FB4A-4961-ABD0-09F92AE2DDFF}"/>
              </a:ext>
            </a:extLst>
          </p:cNvPr>
          <p:cNvSpPr txBox="1">
            <a:spLocks noChangeArrowheads="1"/>
          </p:cNvSpPr>
          <p:nvPr/>
        </p:nvSpPr>
        <p:spPr bwMode="auto">
          <a:xfrm>
            <a:off x="9067800" y="3519488"/>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rPr>
              <a:t>COMPETENCE</a:t>
            </a:r>
          </a:p>
          <a:p>
            <a:pPr eaLnBrk="1" hangingPunct="1">
              <a:spcAft>
                <a:spcPts val="1000"/>
              </a:spcAft>
            </a:pPr>
            <a:r>
              <a:rPr lang="en-US" altLang="en-US" sz="2000" b="1" dirty="0">
                <a:solidFill>
                  <a:srgbClr val="FF0000"/>
                </a:solidFill>
              </a:rPr>
              <a:t>What I Am</a:t>
            </a:r>
          </a:p>
        </p:txBody>
      </p:sp>
      <p:sp>
        <p:nvSpPr>
          <p:cNvPr id="34" name="Right Brace 33">
            <a:extLst>
              <a:ext uri="{FF2B5EF4-FFF2-40B4-BE49-F238E27FC236}">
                <a16:creationId xmlns:a16="http://schemas.microsoft.com/office/drawing/2014/main" id="{A86BB38C-54EC-4B72-B06E-996D68C9A8B3}"/>
              </a:ext>
            </a:extLst>
          </p:cNvPr>
          <p:cNvSpPr/>
          <p:nvPr/>
        </p:nvSpPr>
        <p:spPr>
          <a:xfrm>
            <a:off x="8839200" y="2874963"/>
            <a:ext cx="20828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nvGrpSpPr>
          <p:cNvPr id="27687" name="Group 45">
            <a:extLst>
              <a:ext uri="{FF2B5EF4-FFF2-40B4-BE49-F238E27FC236}">
                <a16:creationId xmlns:a16="http://schemas.microsoft.com/office/drawing/2014/main" id="{4F741300-0D1D-4B71-8F99-97161C882584}"/>
              </a:ext>
            </a:extLst>
          </p:cNvPr>
          <p:cNvGrpSpPr>
            <a:grpSpLocks/>
          </p:cNvGrpSpPr>
          <p:nvPr/>
        </p:nvGrpSpPr>
        <p:grpSpPr bwMode="auto">
          <a:xfrm>
            <a:off x="8229600" y="4876800"/>
            <a:ext cx="2667000" cy="1336675"/>
            <a:chOff x="6324600" y="4988560"/>
            <a:chExt cx="2667000" cy="1336040"/>
          </a:xfrm>
        </p:grpSpPr>
        <p:sp>
          <p:nvSpPr>
            <p:cNvPr id="27707" name="Text Box 13">
              <a:extLst>
                <a:ext uri="{FF2B5EF4-FFF2-40B4-BE49-F238E27FC236}">
                  <a16:creationId xmlns:a16="http://schemas.microsoft.com/office/drawing/2014/main" id="{E2C86E62-20AF-4AD7-B5E6-31225EED32CB}"/>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solidFill>
                  <a:srgbClr val="000000"/>
                </a:solidFill>
              </a:endParaRPr>
            </a:p>
          </p:txBody>
        </p:sp>
        <p:cxnSp>
          <p:nvCxnSpPr>
            <p:cNvPr id="27708" name="AutoShape 14">
              <a:extLst>
                <a:ext uri="{FF2B5EF4-FFF2-40B4-BE49-F238E27FC236}">
                  <a16:creationId xmlns:a16="http://schemas.microsoft.com/office/drawing/2014/main" id="{671EDA87-A191-441C-8E83-D6DD2E4E3877}"/>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7709" name="AutoShape 11">
              <a:extLst>
                <a:ext uri="{FF2B5EF4-FFF2-40B4-BE49-F238E27FC236}">
                  <a16:creationId xmlns:a16="http://schemas.microsoft.com/office/drawing/2014/main" id="{6506BE53-9AB8-4805-B26D-023693AF0C73}"/>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39" name="Oval 4">
              <a:extLst>
                <a:ext uri="{FF2B5EF4-FFF2-40B4-BE49-F238E27FC236}">
                  <a16:creationId xmlns:a16="http://schemas.microsoft.com/office/drawing/2014/main" id="{30161332-0861-4F98-BA63-8B130C7F83F2}"/>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2</a:t>
              </a:r>
            </a:p>
          </p:txBody>
        </p:sp>
      </p:grpSp>
      <p:pic>
        <p:nvPicPr>
          <p:cNvPr id="27690" name="Picture 28" descr="Picture1.png">
            <a:extLst>
              <a:ext uri="{FF2B5EF4-FFF2-40B4-BE49-F238E27FC236}">
                <a16:creationId xmlns:a16="http://schemas.microsoft.com/office/drawing/2014/main" id="{19F832A3-6D6D-4712-8E75-FD9276BB00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4317" y="2494142"/>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92" name="Group 5">
            <a:extLst>
              <a:ext uri="{FF2B5EF4-FFF2-40B4-BE49-F238E27FC236}">
                <a16:creationId xmlns:a16="http://schemas.microsoft.com/office/drawing/2014/main" id="{2CC5BD80-3B43-445D-9991-8C536A589006}"/>
              </a:ext>
            </a:extLst>
          </p:cNvPr>
          <p:cNvGrpSpPr>
            <a:grpSpLocks/>
          </p:cNvGrpSpPr>
          <p:nvPr/>
        </p:nvGrpSpPr>
        <p:grpSpPr bwMode="auto">
          <a:xfrm>
            <a:off x="1981200" y="4800600"/>
            <a:ext cx="1447800" cy="457200"/>
            <a:chOff x="457200" y="4800600"/>
            <a:chExt cx="1447800" cy="457200"/>
          </a:xfrm>
        </p:grpSpPr>
        <p:cxnSp>
          <p:nvCxnSpPr>
            <p:cNvPr id="35" name="Straight Arrow Connector 34">
              <a:extLst>
                <a:ext uri="{FF2B5EF4-FFF2-40B4-BE49-F238E27FC236}">
                  <a16:creationId xmlns:a16="http://schemas.microsoft.com/office/drawing/2014/main" id="{8173884D-ABE1-476F-8031-0C62528AA584}"/>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256A3C7-3A5E-4236-AE17-11A6F43A7F4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7698" name="Rectangle 4">
              <a:extLst>
                <a:ext uri="{FF2B5EF4-FFF2-40B4-BE49-F238E27FC236}">
                  <a16:creationId xmlns:a16="http://schemas.microsoft.com/office/drawing/2014/main" id="{DC18749B-547C-4285-915B-741474321833}"/>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7695" name="TextBox 39">
            <a:extLst>
              <a:ext uri="{FF2B5EF4-FFF2-40B4-BE49-F238E27FC236}">
                <a16:creationId xmlns:a16="http://schemas.microsoft.com/office/drawing/2014/main" id="{8A3F576C-C5FF-4417-950C-90498480F212}"/>
              </a:ext>
            </a:extLst>
          </p:cNvPr>
          <p:cNvSpPr txBox="1">
            <a:spLocks noChangeArrowheads="1"/>
          </p:cNvSpPr>
          <p:nvPr/>
        </p:nvSpPr>
        <p:spPr bwMode="auto">
          <a:xfrm>
            <a:off x="5981700" y="3911600"/>
            <a:ext cx="2628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dirty="0">
                <a:solidFill>
                  <a:srgbClr val="FFFFFF"/>
                </a:solidFill>
              </a:rPr>
              <a:t>Harmony?</a:t>
            </a:r>
          </a:p>
          <a:p>
            <a:pPr algn="ctr"/>
            <a:r>
              <a:rPr lang="en-IN" altLang="en-US" sz="2200" b="1" dirty="0">
                <a:solidFill>
                  <a:srgbClr val="FFFFFF"/>
                </a:solidFill>
              </a:rPr>
              <a:t>Contradiction?</a:t>
            </a:r>
            <a:endParaRPr lang="en-US" altLang="en-US" sz="2200" b="1" dirty="0">
              <a:solidFill>
                <a:srgbClr val="FFFFFF"/>
              </a:solidFill>
            </a:endParaRPr>
          </a:p>
        </p:txBody>
      </p:sp>
      <p:pic>
        <p:nvPicPr>
          <p:cNvPr id="38" name="Picture 37">
            <a:extLst>
              <a:ext uri="{FF2B5EF4-FFF2-40B4-BE49-F238E27FC236}">
                <a16:creationId xmlns:a16="http://schemas.microsoft.com/office/drawing/2014/main" id="{3B10407A-4D8A-4F91-8648-8A48E5492D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199" y="5257800"/>
            <a:ext cx="1166801" cy="1298536"/>
          </a:xfrm>
          <a:prstGeom prst="rect">
            <a:avLst/>
          </a:prstGeom>
        </p:spPr>
      </p:pic>
      <p:grpSp>
        <p:nvGrpSpPr>
          <p:cNvPr id="27688" name="Group 46">
            <a:extLst>
              <a:ext uri="{FF2B5EF4-FFF2-40B4-BE49-F238E27FC236}">
                <a16:creationId xmlns:a16="http://schemas.microsoft.com/office/drawing/2014/main" id="{6D73F5A6-EF5F-4CDB-823C-41A659C5171B}"/>
              </a:ext>
            </a:extLst>
          </p:cNvPr>
          <p:cNvGrpSpPr>
            <a:grpSpLocks/>
          </p:cNvGrpSpPr>
          <p:nvPr/>
        </p:nvGrpSpPr>
        <p:grpSpPr bwMode="auto">
          <a:xfrm>
            <a:off x="7847006" y="1452673"/>
            <a:ext cx="992193" cy="1295400"/>
            <a:chOff x="6323806" y="1752600"/>
            <a:chExt cx="991915" cy="1295400"/>
          </a:xfrm>
        </p:grpSpPr>
        <p:cxnSp>
          <p:nvCxnSpPr>
            <p:cNvPr id="27704" name="AutoShape 11">
              <a:extLst>
                <a:ext uri="{FF2B5EF4-FFF2-40B4-BE49-F238E27FC236}">
                  <a16:creationId xmlns:a16="http://schemas.microsoft.com/office/drawing/2014/main" id="{2C6E7E5F-0532-4A4D-9273-40B9795E9BDE}"/>
                </a:ext>
              </a:extLst>
            </p:cNvPr>
            <p:cNvCxnSpPr>
              <a:cxnSpLocks noChangeShapeType="1"/>
              <a:endCxn id="47" idx="6"/>
            </p:cNvCxnSpPr>
            <p:nvPr/>
          </p:nvCxnSpPr>
          <p:spPr bwMode="auto">
            <a:xfrm>
              <a:off x="6323806" y="1943100"/>
              <a:ext cx="991915"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7705" name="AutoShape 12">
              <a:extLst>
                <a:ext uri="{FF2B5EF4-FFF2-40B4-BE49-F238E27FC236}">
                  <a16:creationId xmlns:a16="http://schemas.microsoft.com/office/drawing/2014/main" id="{32886B63-6001-4528-83F3-DF0D61F75ED6}"/>
                </a:ext>
              </a:extLst>
            </p:cNvPr>
            <p:cNvCxnSpPr>
              <a:cxnSpLocks noChangeShapeType="1"/>
            </p:cNvCxnSpPr>
            <p:nvPr/>
          </p:nvCxnSpPr>
          <p:spPr bwMode="auto">
            <a:xfrm>
              <a:off x="6323806" y="1927930"/>
              <a:ext cx="0" cy="112007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7" name="Oval 4">
              <a:extLst>
                <a:ext uri="{FF2B5EF4-FFF2-40B4-BE49-F238E27FC236}">
                  <a16:creationId xmlns:a16="http://schemas.microsoft.com/office/drawing/2014/main" id="{3C8B3C60-BEB4-42CE-BE3C-1C4AB7FDF09A}"/>
                </a:ext>
              </a:extLst>
            </p:cNvPr>
            <p:cNvSpPr/>
            <p:nvPr/>
          </p:nvSpPr>
          <p:spPr bwMode="auto">
            <a:xfrm>
              <a:off x="6858650" y="1752600"/>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3</a:t>
              </a:r>
            </a:p>
          </p:txBody>
        </p:sp>
      </p:grpSp>
      <p:grpSp>
        <p:nvGrpSpPr>
          <p:cNvPr id="27689" name="Group 47">
            <a:extLst>
              <a:ext uri="{FF2B5EF4-FFF2-40B4-BE49-F238E27FC236}">
                <a16:creationId xmlns:a16="http://schemas.microsoft.com/office/drawing/2014/main" id="{8B0562D3-F57E-4966-B287-8A036C40D192}"/>
              </a:ext>
            </a:extLst>
          </p:cNvPr>
          <p:cNvGrpSpPr>
            <a:grpSpLocks/>
          </p:cNvGrpSpPr>
          <p:nvPr/>
        </p:nvGrpSpPr>
        <p:grpSpPr bwMode="auto">
          <a:xfrm>
            <a:off x="1524000" y="2209800"/>
            <a:ext cx="5259388" cy="838200"/>
            <a:chOff x="0" y="2209800"/>
            <a:chExt cx="5259388" cy="838200"/>
          </a:xfrm>
        </p:grpSpPr>
        <p:sp>
          <p:nvSpPr>
            <p:cNvPr id="27699" name="Text Box 7">
              <a:extLst>
                <a:ext uri="{FF2B5EF4-FFF2-40B4-BE49-F238E27FC236}">
                  <a16:creationId xmlns:a16="http://schemas.microsoft.com/office/drawing/2014/main" id="{5BCDA8A8-80BD-4492-A769-E3C0B619D89A}"/>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27700" name="AutoShape 8">
              <a:extLst>
                <a:ext uri="{FF2B5EF4-FFF2-40B4-BE49-F238E27FC236}">
                  <a16:creationId xmlns:a16="http://schemas.microsoft.com/office/drawing/2014/main" id="{FF7622CC-6603-4F24-8203-BAC5C8846173}"/>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7701" name="AutoShape 9">
              <a:extLst>
                <a:ext uri="{FF2B5EF4-FFF2-40B4-BE49-F238E27FC236}">
                  <a16:creationId xmlns:a16="http://schemas.microsoft.com/office/drawing/2014/main" id="{BB079704-48F0-4D81-9C81-39D53C0237D8}"/>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 name="Oval 4">
              <a:extLst>
                <a:ext uri="{FF2B5EF4-FFF2-40B4-BE49-F238E27FC236}">
                  <a16:creationId xmlns:a16="http://schemas.microsoft.com/office/drawing/2014/main" id="{82350D0D-E369-491E-B83D-70A2F0D2E58F}"/>
                </a:ext>
              </a:extLst>
            </p:cNvPr>
            <p:cNvSpPr/>
            <p:nvPr/>
          </p:nvSpPr>
          <p:spPr bwMode="auto">
            <a:xfrm>
              <a:off x="1925638" y="2230438"/>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1</a:t>
              </a:r>
            </a:p>
          </p:txBody>
        </p:sp>
      </p:grpSp>
      <p:sp>
        <p:nvSpPr>
          <p:cNvPr id="40" name="Right Brace 39">
            <a:extLst>
              <a:ext uri="{FF2B5EF4-FFF2-40B4-BE49-F238E27FC236}">
                <a16:creationId xmlns:a16="http://schemas.microsoft.com/office/drawing/2014/main" id="{A8D596DD-F3E3-4971-A478-8E229255FC13}"/>
              </a:ext>
            </a:extLst>
          </p:cNvPr>
          <p:cNvSpPr/>
          <p:nvPr/>
        </p:nvSpPr>
        <p:spPr>
          <a:xfrm>
            <a:off x="8839200" y="1275028"/>
            <a:ext cx="190500" cy="15478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2702041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B9B30D6-2BD4-4576-9314-BEAA2E8663D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Imagination </a:t>
            </a:r>
            <a:r>
              <a:rPr lang="en-US" altLang="en-US" dirty="0"/>
              <a:t>completely in line with Natural Acceptance </a:t>
            </a:r>
            <a:r>
              <a:rPr lang="en-US" altLang="en-US" dirty="0">
                <a:sym typeface="Wingdings" panose="05000000000000000000" pitchFamily="2" charset="2"/>
              </a:rPr>
              <a:t> </a:t>
            </a:r>
            <a:r>
              <a:rPr lang="en-IN" dirty="0"/>
              <a:t>Complete Harmony in the Self</a:t>
            </a:r>
            <a:endParaRPr lang="en-US" altLang="en-US" dirty="0"/>
          </a:p>
        </p:txBody>
      </p:sp>
      <p:graphicFrame>
        <p:nvGraphicFramePr>
          <p:cNvPr id="3" name="Table 2">
            <a:extLst>
              <a:ext uri="{FF2B5EF4-FFF2-40B4-BE49-F238E27FC236}">
                <a16:creationId xmlns:a16="http://schemas.microsoft.com/office/drawing/2014/main" id="{C03FC9F5-A7C9-4C45-9576-34668F84AF8D}"/>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26" name="Rectangle 10">
            <a:extLst>
              <a:ext uri="{FF2B5EF4-FFF2-40B4-BE49-F238E27FC236}">
                <a16:creationId xmlns:a16="http://schemas.microsoft.com/office/drawing/2014/main" id="{1EA76683-A04B-4B8C-8DA3-EBA10211A989}"/>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E9B21754-1211-44AF-A89F-BED7D4BEF125}"/>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28" name="Rectangle 13">
            <a:extLst>
              <a:ext uri="{FF2B5EF4-FFF2-40B4-BE49-F238E27FC236}">
                <a16:creationId xmlns:a16="http://schemas.microsoft.com/office/drawing/2014/main" id="{A477B096-B6B3-4869-8817-D6F374D3E4F0}"/>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729" name="Rectangle 14">
            <a:extLst>
              <a:ext uri="{FF2B5EF4-FFF2-40B4-BE49-F238E27FC236}">
                <a16:creationId xmlns:a16="http://schemas.microsoft.com/office/drawing/2014/main" id="{F6DB0A8D-6CFB-485A-8655-60D2ED889B50}"/>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37543930-E1D2-49EB-BAC5-4AA912F19A6C}"/>
              </a:ext>
            </a:extLst>
          </p:cNvPr>
          <p:cNvCxnSpPr>
            <a:endCxn id="29728"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749AB9-1770-48D3-A192-5933304752C3}"/>
              </a:ext>
            </a:extLst>
          </p:cNvPr>
          <p:cNvCxnSpPr>
            <a:endCxn id="29729"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732" name="Picture 28" descr="Picture1.png">
            <a:extLst>
              <a:ext uri="{FF2B5EF4-FFF2-40B4-BE49-F238E27FC236}">
                <a16:creationId xmlns:a16="http://schemas.microsoft.com/office/drawing/2014/main" id="{7E8BA094-7EF4-4D31-A8AB-2B2640142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983C0C60-8A3F-46AF-AD69-46635E721890}"/>
              </a:ext>
            </a:extLst>
          </p:cNvPr>
          <p:cNvSpPr/>
          <p:nvPr/>
        </p:nvSpPr>
        <p:spPr>
          <a:xfrm>
            <a:off x="5794376" y="1296323"/>
            <a:ext cx="2995612" cy="83502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b="1" dirty="0">
                <a:solidFill>
                  <a:srgbClr val="FFFF00"/>
                </a:solidFill>
              </a:rPr>
              <a:t>Right Understanding </a:t>
            </a:r>
          </a:p>
          <a:p>
            <a:pPr algn="ctr">
              <a:defRPr/>
            </a:pPr>
            <a:r>
              <a:rPr lang="en-IN" sz="2200" b="1" dirty="0">
                <a:solidFill>
                  <a:srgbClr val="FFFF00"/>
                </a:solidFill>
              </a:rPr>
              <a:t>in the Self</a:t>
            </a:r>
          </a:p>
        </p:txBody>
      </p:sp>
      <p:sp>
        <p:nvSpPr>
          <p:cNvPr id="4" name="Oval 3">
            <a:extLst>
              <a:ext uri="{FF2B5EF4-FFF2-40B4-BE49-F238E27FC236}">
                <a16:creationId xmlns:a16="http://schemas.microsoft.com/office/drawing/2014/main" id="{E8CC534C-3A97-4221-8E21-CF93B0C147A6}"/>
              </a:ext>
            </a:extLst>
          </p:cNvPr>
          <p:cNvSpPr/>
          <p:nvPr/>
        </p:nvSpPr>
        <p:spPr>
          <a:xfrm>
            <a:off x="5845175" y="2544763"/>
            <a:ext cx="2895600" cy="2719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r>
              <a:rPr lang="en-IN" b="1" dirty="0">
                <a:solidFill>
                  <a:prstClr val="black"/>
                </a:solidFill>
                <a:latin typeface="Arial" panose="020B0604020202020204" pitchFamily="34" charset="0"/>
                <a:cs typeface="Arial" panose="020B0604020202020204" pitchFamily="34" charset="0"/>
              </a:rPr>
              <a:t>Content of imagination</a:t>
            </a: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p:txBody>
      </p:sp>
      <p:sp>
        <p:nvSpPr>
          <p:cNvPr id="29735" name="Text Box 10">
            <a:extLst>
              <a:ext uri="{FF2B5EF4-FFF2-40B4-BE49-F238E27FC236}">
                <a16:creationId xmlns:a16="http://schemas.microsoft.com/office/drawing/2014/main" id="{91FD4279-D8C8-4A6F-A3F5-679BE48239CC}"/>
              </a:ext>
            </a:extLst>
          </p:cNvPr>
          <p:cNvSpPr txBox="1">
            <a:spLocks noChangeArrowheads="1"/>
          </p:cNvSpPr>
          <p:nvPr/>
        </p:nvSpPr>
        <p:spPr bwMode="auto">
          <a:xfrm>
            <a:off x="8842375" y="6096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sp>
        <p:nvSpPr>
          <p:cNvPr id="5" name="Arrow: Up-Down 4">
            <a:extLst>
              <a:ext uri="{FF2B5EF4-FFF2-40B4-BE49-F238E27FC236}">
                <a16:creationId xmlns:a16="http://schemas.microsoft.com/office/drawing/2014/main" id="{878A6734-E7E4-45B4-A802-F9DDFC73F079}"/>
              </a:ext>
            </a:extLst>
          </p:cNvPr>
          <p:cNvSpPr/>
          <p:nvPr/>
        </p:nvSpPr>
        <p:spPr>
          <a:xfrm>
            <a:off x="9182099" y="2588684"/>
            <a:ext cx="208280" cy="773112"/>
          </a:xfrm>
          <a:prstGeom prst="upDownArrow">
            <a:avLst/>
          </a:prstGeom>
          <a:solidFill>
            <a:srgbClr val="1E00AA"/>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cxnSp>
        <p:nvCxnSpPr>
          <p:cNvPr id="20" name="Straight Arrow Connector 19">
            <a:extLst>
              <a:ext uri="{FF2B5EF4-FFF2-40B4-BE49-F238E27FC236}">
                <a16:creationId xmlns:a16="http://schemas.microsoft.com/office/drawing/2014/main" id="{3BDD95C8-A323-414A-B0C3-0897B2957689}"/>
              </a:ext>
            </a:extLst>
          </p:cNvPr>
          <p:cNvCxnSpPr>
            <a:cxnSpLocks/>
          </p:cNvCxnSpPr>
          <p:nvPr/>
        </p:nvCxnSpPr>
        <p:spPr bwMode="auto">
          <a:xfrm>
            <a:off x="7292182" y="2131348"/>
            <a:ext cx="0" cy="446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39" name="Rectangle 4">
            <a:extLst>
              <a:ext uri="{FF2B5EF4-FFF2-40B4-BE49-F238E27FC236}">
                <a16:creationId xmlns:a16="http://schemas.microsoft.com/office/drawing/2014/main" id="{2570A47B-0BBB-45ED-B7F3-DDFF327BD66C}"/>
              </a:ext>
            </a:extLst>
          </p:cNvPr>
          <p:cNvSpPr>
            <a:spLocks noChangeArrowheads="1"/>
          </p:cNvSpPr>
          <p:nvPr/>
        </p:nvSpPr>
        <p:spPr bwMode="auto">
          <a:xfrm>
            <a:off x="6174253" y="2166606"/>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Guiding</a:t>
            </a:r>
          </a:p>
        </p:txBody>
      </p:sp>
      <p:grpSp>
        <p:nvGrpSpPr>
          <p:cNvPr id="29742" name="Group 5">
            <a:extLst>
              <a:ext uri="{FF2B5EF4-FFF2-40B4-BE49-F238E27FC236}">
                <a16:creationId xmlns:a16="http://schemas.microsoft.com/office/drawing/2014/main" id="{FA5A00A4-A030-4628-93B9-51A4162CEEC4}"/>
              </a:ext>
            </a:extLst>
          </p:cNvPr>
          <p:cNvGrpSpPr>
            <a:grpSpLocks/>
          </p:cNvGrpSpPr>
          <p:nvPr/>
        </p:nvGrpSpPr>
        <p:grpSpPr bwMode="auto">
          <a:xfrm>
            <a:off x="1981200" y="4800600"/>
            <a:ext cx="1447800" cy="457200"/>
            <a:chOff x="457200" y="4800600"/>
            <a:chExt cx="1447800" cy="457200"/>
          </a:xfrm>
        </p:grpSpPr>
        <p:cxnSp>
          <p:nvCxnSpPr>
            <p:cNvPr id="25" name="Straight Arrow Connector 24">
              <a:extLst>
                <a:ext uri="{FF2B5EF4-FFF2-40B4-BE49-F238E27FC236}">
                  <a16:creationId xmlns:a16="http://schemas.microsoft.com/office/drawing/2014/main" id="{ADE38551-9AE4-464C-941A-F34F5259F815}"/>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32236C0-1C13-4BC9-B111-B442632DB8BE}"/>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750" name="Rectangle 4">
              <a:extLst>
                <a:ext uri="{FF2B5EF4-FFF2-40B4-BE49-F238E27FC236}">
                  <a16:creationId xmlns:a16="http://schemas.microsoft.com/office/drawing/2014/main" id="{D1144AA6-A803-447E-860A-7A535D298DC4}"/>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9747" name="Rectangle 4">
            <a:extLst>
              <a:ext uri="{FF2B5EF4-FFF2-40B4-BE49-F238E27FC236}">
                <a16:creationId xmlns:a16="http://schemas.microsoft.com/office/drawing/2014/main" id="{F52C7022-C81B-4032-93B0-6C4D9CD20C9B}"/>
              </a:ext>
            </a:extLst>
          </p:cNvPr>
          <p:cNvSpPr>
            <a:spLocks noChangeArrowheads="1"/>
          </p:cNvSpPr>
          <p:nvPr/>
        </p:nvSpPr>
        <p:spPr bwMode="auto">
          <a:xfrm>
            <a:off x="9387749" y="2743199"/>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In harmony</a:t>
            </a:r>
          </a:p>
        </p:txBody>
      </p:sp>
      <p:pic>
        <p:nvPicPr>
          <p:cNvPr id="30" name="Picture 29">
            <a:extLst>
              <a:ext uri="{FF2B5EF4-FFF2-40B4-BE49-F238E27FC236}">
                <a16:creationId xmlns:a16="http://schemas.microsoft.com/office/drawing/2014/main" id="{D19EBB54-9154-4270-BA2D-B2DF3B9F8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3025" y="5264150"/>
            <a:ext cx="1166801" cy="1298536"/>
          </a:xfrm>
          <a:prstGeom prst="rect">
            <a:avLst/>
          </a:prstGeom>
        </p:spPr>
      </p:pic>
      <p:sp>
        <p:nvSpPr>
          <p:cNvPr id="29" name="Text Box 10">
            <a:extLst>
              <a:ext uri="{FF2B5EF4-FFF2-40B4-BE49-F238E27FC236}">
                <a16:creationId xmlns:a16="http://schemas.microsoft.com/office/drawing/2014/main" id="{A613DF8F-C251-49C2-BE37-54BF238566AC}"/>
              </a:ext>
            </a:extLst>
          </p:cNvPr>
          <p:cNvSpPr txBox="1">
            <a:spLocks noChangeArrowheads="1"/>
          </p:cNvSpPr>
          <p:nvPr/>
        </p:nvSpPr>
        <p:spPr bwMode="auto">
          <a:xfrm>
            <a:off x="9067801" y="1275028"/>
            <a:ext cx="320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1E00AA"/>
                </a:solidFill>
              </a:rPr>
              <a:t>Natural Acceptance </a:t>
            </a:r>
          </a:p>
          <a:p>
            <a:pPr eaLnBrk="1" hangingPunct="1">
              <a:spcAft>
                <a:spcPts val="1000"/>
              </a:spcAft>
            </a:pPr>
            <a:r>
              <a:rPr lang="en-US" altLang="en-US" sz="2000" b="1" dirty="0">
                <a:solidFill>
                  <a:srgbClr val="1E00AA"/>
                </a:solidFill>
              </a:rPr>
              <a:t>INTENTION</a:t>
            </a:r>
          </a:p>
          <a:p>
            <a:pPr eaLnBrk="1" hangingPunct="1">
              <a:spcAft>
                <a:spcPts val="1000"/>
              </a:spcAft>
            </a:pPr>
            <a:r>
              <a:rPr lang="en-US" altLang="en-US" sz="2000" b="1" dirty="0">
                <a:solidFill>
                  <a:srgbClr val="1E00AA"/>
                </a:solidFill>
              </a:rPr>
              <a:t>What I Really Want to Be</a:t>
            </a:r>
          </a:p>
        </p:txBody>
      </p:sp>
      <p:sp>
        <p:nvSpPr>
          <p:cNvPr id="33" name="Text Box 10">
            <a:extLst>
              <a:ext uri="{FF2B5EF4-FFF2-40B4-BE49-F238E27FC236}">
                <a16:creationId xmlns:a16="http://schemas.microsoft.com/office/drawing/2014/main" id="{2978D480-869D-466C-B7A6-D7D9A0FFCB9F}"/>
              </a:ext>
            </a:extLst>
          </p:cNvPr>
          <p:cNvSpPr txBox="1">
            <a:spLocks noChangeArrowheads="1"/>
          </p:cNvSpPr>
          <p:nvPr/>
        </p:nvSpPr>
        <p:spPr bwMode="auto">
          <a:xfrm>
            <a:off x="9067800" y="3519488"/>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rPr>
              <a:t>COMPETENCE</a:t>
            </a:r>
          </a:p>
          <a:p>
            <a:pPr eaLnBrk="1" hangingPunct="1">
              <a:spcAft>
                <a:spcPts val="1000"/>
              </a:spcAft>
            </a:pPr>
            <a:r>
              <a:rPr lang="en-US" altLang="en-US" sz="2000" b="1" dirty="0">
                <a:solidFill>
                  <a:srgbClr val="FF0000"/>
                </a:solidFill>
              </a:rPr>
              <a:t>What I Am</a:t>
            </a:r>
          </a:p>
        </p:txBody>
      </p:sp>
      <p:sp>
        <p:nvSpPr>
          <p:cNvPr id="34" name="Right Brace 33">
            <a:extLst>
              <a:ext uri="{FF2B5EF4-FFF2-40B4-BE49-F238E27FC236}">
                <a16:creationId xmlns:a16="http://schemas.microsoft.com/office/drawing/2014/main" id="{EFBB0FB0-A5D4-417F-8100-BB3E3836044D}"/>
              </a:ext>
            </a:extLst>
          </p:cNvPr>
          <p:cNvSpPr/>
          <p:nvPr/>
        </p:nvSpPr>
        <p:spPr>
          <a:xfrm>
            <a:off x="8839200" y="2874963"/>
            <a:ext cx="20828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5" name="Right Brace 34">
            <a:extLst>
              <a:ext uri="{FF2B5EF4-FFF2-40B4-BE49-F238E27FC236}">
                <a16:creationId xmlns:a16="http://schemas.microsoft.com/office/drawing/2014/main" id="{38BD0406-9BA0-439A-9088-9CDF58F0F914}"/>
              </a:ext>
            </a:extLst>
          </p:cNvPr>
          <p:cNvSpPr/>
          <p:nvPr/>
        </p:nvSpPr>
        <p:spPr>
          <a:xfrm>
            <a:off x="8839200" y="1275028"/>
            <a:ext cx="190500" cy="15478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7" name="Rectangle 36">
            <a:extLst>
              <a:ext uri="{FF2B5EF4-FFF2-40B4-BE49-F238E27FC236}">
                <a16:creationId xmlns:a16="http://schemas.microsoft.com/office/drawing/2014/main" id="{83576A1B-2E0C-4E34-B5C3-B833DA2484E6}"/>
              </a:ext>
            </a:extLst>
          </p:cNvPr>
          <p:cNvSpPr>
            <a:spLocks noChangeArrowheads="1"/>
          </p:cNvSpPr>
          <p:nvPr/>
        </p:nvSpPr>
        <p:spPr bwMode="auto">
          <a:xfrm>
            <a:off x="48884" y="2097146"/>
            <a:ext cx="3605696" cy="1661993"/>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square">
            <a:spAutoFit/>
          </a:bodyPr>
          <a:lstStyle/>
          <a:p>
            <a:pPr algn="ctr">
              <a:buFont typeface="Symbol" panose="05050102010706020507" pitchFamily="18" charset="2"/>
              <a:buNone/>
              <a:defRPr/>
            </a:pPr>
            <a:r>
              <a:rPr lang="en-US" altLang="en-US" dirty="0">
                <a:solidFill>
                  <a:prstClr val="white"/>
                </a:solidFill>
              </a:rPr>
              <a:t>Happiness </a:t>
            </a:r>
          </a:p>
          <a:p>
            <a:pPr algn="ctr">
              <a:buFont typeface="Symbol" panose="05050102010706020507" pitchFamily="18" charset="2"/>
              <a:buNone/>
              <a:defRPr/>
            </a:pPr>
            <a:r>
              <a:rPr lang="en-US" altLang="en-US" dirty="0">
                <a:solidFill>
                  <a:prstClr val="white"/>
                </a:solidFill>
              </a:rPr>
              <a:t>= To be in a state of Harmony</a:t>
            </a:r>
          </a:p>
          <a:p>
            <a:pPr algn="ctr">
              <a:buFont typeface="Symbol" panose="05050102010706020507" pitchFamily="18" charset="2"/>
              <a:buNone/>
              <a:defRPr/>
            </a:pPr>
            <a:endParaRPr lang="en-US" altLang="en-US" dirty="0">
              <a:solidFill>
                <a:prstClr val="white"/>
              </a:solidFill>
            </a:endParaRPr>
          </a:p>
          <a:p>
            <a:pPr algn="ctr">
              <a:buFont typeface="Symbol" panose="05050102010706020507" pitchFamily="18" charset="2"/>
              <a:buNone/>
              <a:defRPr/>
            </a:pPr>
            <a:r>
              <a:rPr lang="en-US" altLang="en-US" sz="2400" dirty="0" err="1">
                <a:solidFill>
                  <a:srgbClr val="FFFF00"/>
                </a:solidFill>
                <a:latin typeface="Kruti Dev 010" pitchFamily="2" charset="0"/>
                <a:ea typeface="Kozuka Gothic Pro EL" pitchFamily="34" charset="-128"/>
              </a:rPr>
              <a:t>Lkq</a:t>
            </a:r>
            <a:r>
              <a:rPr lang="en-US" altLang="en-US" sz="2400" dirty="0">
                <a:solidFill>
                  <a:srgbClr val="FFFF00"/>
                </a:solidFill>
                <a:latin typeface="Kruti Dev 010" pitchFamily="2" charset="0"/>
                <a:ea typeface="Kozuka Gothic Pro EL" pitchFamily="34" charset="-128"/>
              </a:rPr>
              <a:t>[k</a:t>
            </a:r>
          </a:p>
          <a:p>
            <a:pPr algn="ctr">
              <a:buFont typeface="Symbol" panose="05050102010706020507" pitchFamily="18" charset="2"/>
              <a:buNone/>
              <a:defRPr/>
            </a:pPr>
            <a:r>
              <a:rPr lang="en-US" altLang="en-US" sz="2400" dirty="0">
                <a:solidFill>
                  <a:srgbClr val="FFFF00"/>
                </a:solidFill>
                <a:latin typeface="Kruti Dev 010" pitchFamily="2" charset="0"/>
                <a:ea typeface="Kozuka Gothic Pro EL" pitchFamily="34" charset="-128"/>
              </a:rPr>
              <a:t>¾ </a:t>
            </a:r>
            <a:r>
              <a:rPr lang="en-US" altLang="en-US" sz="2400" dirty="0" err="1">
                <a:solidFill>
                  <a:srgbClr val="FFFF00"/>
                </a:solidFill>
                <a:latin typeface="Kruti Dev 010" pitchFamily="2" charset="0"/>
                <a:ea typeface="Kozuka Gothic Pro EL" pitchFamily="34" charset="-128"/>
              </a:rPr>
              <a:t>laxhr</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O;oLFkk</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thuk</a:t>
            </a:r>
            <a:endParaRPr lang="en-US" altLang="en-US" sz="2400" dirty="0">
              <a:solidFill>
                <a:srgbClr val="FFFF00"/>
              </a:solidFill>
              <a:latin typeface="Kruti Dev 010" pitchFamily="2" charset="0"/>
              <a:ea typeface="Kozuka Gothic Pro EL"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a:extLst>
              <a:ext uri="{FF2B5EF4-FFF2-40B4-BE49-F238E27FC236}">
                <a16:creationId xmlns:a16="http://schemas.microsoft.com/office/drawing/2014/main" id="{5F86F0A9-C6C4-4147-84BC-DF7D8F9939F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lgn="ctr">
              <a:buNone/>
            </a:pPr>
            <a:r>
              <a:rPr lang="en-IN" altLang="en-US" sz="2000" dirty="0"/>
              <a:t>Imagination partially guided by natural acceptance</a:t>
            </a:r>
          </a:p>
          <a:p>
            <a:pPr marL="0" indent="0" algn="ctr">
              <a:buFont typeface="Arial" panose="020B0604020202020204" pitchFamily="34" charset="0"/>
              <a:buNone/>
            </a:pPr>
            <a:r>
              <a:rPr lang="en-IN" altLang="en-US" sz="2000" dirty="0"/>
              <a:t>Imagination may be disorganised, random</a:t>
            </a:r>
          </a:p>
          <a:p>
            <a:pPr marL="0" indent="0" algn="ctr">
              <a:buFont typeface="Arial" panose="020B0604020202020204" pitchFamily="34" charset="0"/>
              <a:buNone/>
            </a:pPr>
            <a:r>
              <a:rPr lang="en-IN" altLang="en-US" sz="2000" dirty="0"/>
              <a:t>Sometimes happiness, sometimes unhappiness</a:t>
            </a:r>
          </a:p>
        </p:txBody>
      </p:sp>
      <p:sp>
        <p:nvSpPr>
          <p:cNvPr id="31747" name="Content Placeholder 5">
            <a:extLst>
              <a:ext uri="{FF2B5EF4-FFF2-40B4-BE49-F238E27FC236}">
                <a16:creationId xmlns:a16="http://schemas.microsoft.com/office/drawing/2014/main" id="{433BB74C-6CD0-4F7A-AE12-2162B22D921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lgn="ctr">
              <a:buNone/>
            </a:pPr>
            <a:r>
              <a:rPr lang="en-IN" altLang="en-US" sz="2000" dirty="0"/>
              <a:t>Imagination fully guided by natural acceptance</a:t>
            </a:r>
          </a:p>
          <a:p>
            <a:pPr marL="0" indent="0" algn="ctr">
              <a:buNone/>
            </a:pPr>
            <a:r>
              <a:rPr lang="en-IN" altLang="en-US" sz="2000" dirty="0"/>
              <a:t>Imagination is fully self-organised</a:t>
            </a:r>
          </a:p>
          <a:p>
            <a:pPr marL="0" indent="0" algn="ctr">
              <a:buNone/>
            </a:pPr>
            <a:r>
              <a:rPr lang="en-IN" altLang="en-US" sz="2000" dirty="0"/>
              <a:t>Continuity of happiness</a:t>
            </a:r>
          </a:p>
        </p:txBody>
      </p:sp>
      <p:sp>
        <p:nvSpPr>
          <p:cNvPr id="31748" name="Title 3">
            <a:extLst>
              <a:ext uri="{FF2B5EF4-FFF2-40B4-BE49-F238E27FC236}">
                <a16:creationId xmlns:a16="http://schemas.microsoft.com/office/drawing/2014/main" id="{FA938275-8BD3-4C86-A209-F6E392B84E0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ym typeface="Wingdings" panose="05000000000000000000" pitchFamily="2" charset="2"/>
              </a:rPr>
              <a:t>Partial h</a:t>
            </a:r>
            <a:r>
              <a:rPr lang="en-US" altLang="en-US" dirty="0"/>
              <a:t>armony in the Self			</a:t>
            </a:r>
            <a:r>
              <a:rPr lang="en-IN" dirty="0"/>
              <a:t> 		Complete Harmony in the Self </a:t>
            </a:r>
            <a:r>
              <a:rPr lang="en-US" altLang="en-US" dirty="0"/>
              <a:t>			</a:t>
            </a:r>
            <a:endParaRPr lang="en-IN" altLang="en-US" dirty="0"/>
          </a:p>
        </p:txBody>
      </p:sp>
      <p:sp>
        <p:nvSpPr>
          <p:cNvPr id="8" name="Oval 7">
            <a:extLst>
              <a:ext uri="{FF2B5EF4-FFF2-40B4-BE49-F238E27FC236}">
                <a16:creationId xmlns:a16="http://schemas.microsoft.com/office/drawing/2014/main" id="{23B6B9CD-670C-410A-B904-57209A72C6DB}"/>
              </a:ext>
            </a:extLst>
          </p:cNvPr>
          <p:cNvSpPr>
            <a:spLocks noChangeAspect="1"/>
          </p:cNvSpPr>
          <p:nvPr/>
        </p:nvSpPr>
        <p:spPr>
          <a:xfrm>
            <a:off x="8068449" y="619294"/>
            <a:ext cx="2267106" cy="21291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p:txBody>
      </p:sp>
      <p:grpSp>
        <p:nvGrpSpPr>
          <p:cNvPr id="31750" name="Group 12">
            <a:extLst>
              <a:ext uri="{FF2B5EF4-FFF2-40B4-BE49-F238E27FC236}">
                <a16:creationId xmlns:a16="http://schemas.microsoft.com/office/drawing/2014/main" id="{A37FF63C-6675-443D-99A8-8E0A83982D8E}"/>
              </a:ext>
            </a:extLst>
          </p:cNvPr>
          <p:cNvGrpSpPr>
            <a:grpSpLocks/>
          </p:cNvGrpSpPr>
          <p:nvPr/>
        </p:nvGrpSpPr>
        <p:grpSpPr bwMode="auto">
          <a:xfrm>
            <a:off x="9825771" y="4340976"/>
            <a:ext cx="1849644" cy="1806634"/>
            <a:chOff x="9673021" y="3444924"/>
            <a:chExt cx="1848351" cy="1806634"/>
          </a:xfrm>
        </p:grpSpPr>
        <p:pic>
          <p:nvPicPr>
            <p:cNvPr id="31758" name="Picture 7">
              <a:extLst>
                <a:ext uri="{FF2B5EF4-FFF2-40B4-BE49-F238E27FC236}">
                  <a16:creationId xmlns:a16="http://schemas.microsoft.com/office/drawing/2014/main" id="{5C147C6B-9B0F-4AE0-94DF-39C69FB2F99C}"/>
                </a:ext>
              </a:extLst>
            </p:cNvPr>
            <p:cNvPicPr>
              <a:picLocks noChangeAspect="1"/>
            </p:cNvPicPr>
            <p:nvPr/>
          </p:nvPicPr>
          <p:blipFill rotWithShape="1">
            <a:blip r:embed="rId2">
              <a:extLst>
                <a:ext uri="{28A0092B-C50C-407E-A947-70E740481C1C}">
                  <a14:useLocalDpi xmlns:a14="http://schemas.microsoft.com/office/drawing/2010/main" val="0"/>
                </a:ext>
              </a:extLst>
            </a:blip>
            <a:srcRect r="30536"/>
            <a:stretch/>
          </p:blipFill>
          <p:spPr bwMode="auto">
            <a:xfrm>
              <a:off x="9835756" y="3882691"/>
              <a:ext cx="1522881"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Oval 8">
              <a:extLst>
                <a:ext uri="{FF2B5EF4-FFF2-40B4-BE49-F238E27FC236}">
                  <a16:creationId xmlns:a16="http://schemas.microsoft.com/office/drawing/2014/main" id="{F9C29F6D-E0B0-4863-A39A-68F44687A903}"/>
                </a:ext>
              </a:extLst>
            </p:cNvPr>
            <p:cNvSpPr>
              <a:spLocks noChangeAspect="1" noChangeArrowheads="1"/>
            </p:cNvSpPr>
            <p:nvPr/>
          </p:nvSpPr>
          <p:spPr bwMode="auto">
            <a:xfrm>
              <a:off x="9673021" y="3444924"/>
              <a:ext cx="1848351" cy="1806634"/>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dirty="0"/>
            </a:p>
          </p:txBody>
        </p:sp>
      </p:grpSp>
      <p:grpSp>
        <p:nvGrpSpPr>
          <p:cNvPr id="17" name="Group 6">
            <a:extLst>
              <a:ext uri="{FF2B5EF4-FFF2-40B4-BE49-F238E27FC236}">
                <a16:creationId xmlns:a16="http://schemas.microsoft.com/office/drawing/2014/main" id="{06B3C67E-2C14-4BFC-9CA8-8BCC4E6E798F}"/>
              </a:ext>
            </a:extLst>
          </p:cNvPr>
          <p:cNvGrpSpPr>
            <a:grpSpLocks/>
          </p:cNvGrpSpPr>
          <p:nvPr/>
        </p:nvGrpSpPr>
        <p:grpSpPr bwMode="auto">
          <a:xfrm>
            <a:off x="3695129" y="4360086"/>
            <a:ext cx="1828800" cy="1787524"/>
            <a:chOff x="9482863" y="531812"/>
            <a:chExt cx="1828800" cy="1786793"/>
          </a:xfrm>
        </p:grpSpPr>
        <p:sp>
          <p:nvSpPr>
            <p:cNvPr id="18" name="Freeform 22">
              <a:extLst>
                <a:ext uri="{FF2B5EF4-FFF2-40B4-BE49-F238E27FC236}">
                  <a16:creationId xmlns:a16="http://schemas.microsoft.com/office/drawing/2014/main" id="{9B52F96D-F716-4354-A81E-1A06A68162F1}"/>
                </a:ext>
              </a:extLst>
            </p:cNvPr>
            <p:cNvSpPr/>
            <p:nvPr/>
          </p:nvSpPr>
          <p:spPr>
            <a:xfrm>
              <a:off x="9524184" y="660698"/>
              <a:ext cx="1684337" cy="1450381"/>
            </a:xfrm>
            <a:custGeom>
              <a:avLst/>
              <a:gdLst>
                <a:gd name="connsiteX0" fmla="*/ 233916 w 1198038"/>
                <a:gd name="connsiteY0" fmla="*/ 999460 h 1450963"/>
                <a:gd name="connsiteX1" fmla="*/ 85061 w 1198038"/>
                <a:gd name="connsiteY1" fmla="*/ 786809 h 1450963"/>
                <a:gd name="connsiteX2" fmla="*/ 42530 w 1198038"/>
                <a:gd name="connsiteY2" fmla="*/ 723014 h 1450963"/>
                <a:gd name="connsiteX3" fmla="*/ 106326 w 1198038"/>
                <a:gd name="connsiteY3" fmla="*/ 552893 h 1450963"/>
                <a:gd name="connsiteX4" fmla="*/ 127591 w 1198038"/>
                <a:gd name="connsiteY4" fmla="*/ 489098 h 1450963"/>
                <a:gd name="connsiteX5" fmla="*/ 212651 w 1198038"/>
                <a:gd name="connsiteY5" fmla="*/ 233916 h 1450963"/>
                <a:gd name="connsiteX6" fmla="*/ 276447 w 1198038"/>
                <a:gd name="connsiteY6" fmla="*/ 297712 h 1450963"/>
                <a:gd name="connsiteX7" fmla="*/ 297712 w 1198038"/>
                <a:gd name="connsiteY7" fmla="*/ 361507 h 1450963"/>
                <a:gd name="connsiteX8" fmla="*/ 340242 w 1198038"/>
                <a:gd name="connsiteY8" fmla="*/ 531628 h 1450963"/>
                <a:gd name="connsiteX9" fmla="*/ 404037 w 1198038"/>
                <a:gd name="connsiteY9" fmla="*/ 637953 h 1450963"/>
                <a:gd name="connsiteX10" fmla="*/ 425302 w 1198038"/>
                <a:gd name="connsiteY10" fmla="*/ 723014 h 1450963"/>
                <a:gd name="connsiteX11" fmla="*/ 467833 w 1198038"/>
                <a:gd name="connsiteY11" fmla="*/ 595423 h 1450963"/>
                <a:gd name="connsiteX12" fmla="*/ 701749 w 1198038"/>
                <a:gd name="connsiteY12" fmla="*/ 340242 h 1450963"/>
                <a:gd name="connsiteX13" fmla="*/ 786809 w 1198038"/>
                <a:gd name="connsiteY13" fmla="*/ 255181 h 1450963"/>
                <a:gd name="connsiteX14" fmla="*/ 425302 w 1198038"/>
                <a:gd name="connsiteY14" fmla="*/ 361507 h 1450963"/>
                <a:gd name="connsiteX15" fmla="*/ 297712 w 1198038"/>
                <a:gd name="connsiteY15" fmla="*/ 0 h 1450963"/>
                <a:gd name="connsiteX16" fmla="*/ 212651 w 1198038"/>
                <a:gd name="connsiteY16" fmla="*/ 21265 h 1450963"/>
                <a:gd name="connsiteX17" fmla="*/ 127591 w 1198038"/>
                <a:gd name="connsiteY17" fmla="*/ 148856 h 1450963"/>
                <a:gd name="connsiteX18" fmla="*/ 63796 w 1198038"/>
                <a:gd name="connsiteY18" fmla="*/ 191386 h 1450963"/>
                <a:gd name="connsiteX19" fmla="*/ 0 w 1198038"/>
                <a:gd name="connsiteY19" fmla="*/ 382772 h 1450963"/>
                <a:gd name="connsiteX20" fmla="*/ 127591 w 1198038"/>
                <a:gd name="connsiteY20" fmla="*/ 574158 h 1450963"/>
                <a:gd name="connsiteX21" fmla="*/ 659219 w 1198038"/>
                <a:gd name="connsiteY21" fmla="*/ 956930 h 1450963"/>
                <a:gd name="connsiteX22" fmla="*/ 786809 w 1198038"/>
                <a:gd name="connsiteY22" fmla="*/ 999460 h 1450963"/>
                <a:gd name="connsiteX23" fmla="*/ 935665 w 1198038"/>
                <a:gd name="connsiteY23" fmla="*/ 1084521 h 1450963"/>
                <a:gd name="connsiteX24" fmla="*/ 1190847 w 1198038"/>
                <a:gd name="connsiteY24" fmla="*/ 1254642 h 1450963"/>
                <a:gd name="connsiteX25" fmla="*/ 1169582 w 1198038"/>
                <a:gd name="connsiteY25" fmla="*/ 1339702 h 1450963"/>
                <a:gd name="connsiteX26" fmla="*/ 935665 w 1198038"/>
                <a:gd name="connsiteY26" fmla="*/ 1446028 h 1450963"/>
                <a:gd name="connsiteX27" fmla="*/ 659219 w 1198038"/>
                <a:gd name="connsiteY27" fmla="*/ 1403498 h 1450963"/>
                <a:gd name="connsiteX28" fmla="*/ 531628 w 1198038"/>
                <a:gd name="connsiteY28" fmla="*/ 1424763 h 1450963"/>
                <a:gd name="connsiteX29" fmla="*/ 510363 w 1198038"/>
                <a:gd name="connsiteY29" fmla="*/ 1339702 h 1450963"/>
                <a:gd name="connsiteX30" fmla="*/ 446568 w 1198038"/>
                <a:gd name="connsiteY30" fmla="*/ 1254642 h 1450963"/>
                <a:gd name="connsiteX31" fmla="*/ 425302 w 1198038"/>
                <a:gd name="connsiteY31" fmla="*/ 1190846 h 1450963"/>
                <a:gd name="connsiteX32" fmla="*/ 446568 w 1198038"/>
                <a:gd name="connsiteY32" fmla="*/ 1063256 h 1450963"/>
                <a:gd name="connsiteX33" fmla="*/ 595423 w 1198038"/>
                <a:gd name="connsiteY33" fmla="*/ 871870 h 1450963"/>
                <a:gd name="connsiteX34" fmla="*/ 723014 w 1198038"/>
                <a:gd name="connsiteY34" fmla="*/ 765544 h 1450963"/>
                <a:gd name="connsiteX35" fmla="*/ 744279 w 1198038"/>
                <a:gd name="connsiteY35" fmla="*/ 701749 h 1450963"/>
                <a:gd name="connsiteX36" fmla="*/ 701749 w 1198038"/>
                <a:gd name="connsiteY36" fmla="*/ 637953 h 1450963"/>
                <a:gd name="connsiteX37" fmla="*/ 276447 w 1198038"/>
                <a:gd name="connsiteY37" fmla="*/ 701749 h 1450963"/>
                <a:gd name="connsiteX38" fmla="*/ 106326 w 1198038"/>
                <a:gd name="connsiteY38" fmla="*/ 829339 h 1450963"/>
                <a:gd name="connsiteX39" fmla="*/ 85061 w 1198038"/>
                <a:gd name="connsiteY39" fmla="*/ 765544 h 1450963"/>
                <a:gd name="connsiteX40" fmla="*/ 148856 w 1198038"/>
                <a:gd name="connsiteY40" fmla="*/ 723014 h 1450963"/>
                <a:gd name="connsiteX41" fmla="*/ 276447 w 1198038"/>
                <a:gd name="connsiteY41" fmla="*/ 659219 h 1450963"/>
                <a:gd name="connsiteX42" fmla="*/ 340242 w 1198038"/>
                <a:gd name="connsiteY42" fmla="*/ 616688 h 1450963"/>
                <a:gd name="connsiteX43" fmla="*/ 935665 w 1198038"/>
                <a:gd name="connsiteY43" fmla="*/ 446567 h 1450963"/>
                <a:gd name="connsiteX44" fmla="*/ 489098 w 1198038"/>
                <a:gd name="connsiteY44" fmla="*/ 595423 h 1450963"/>
                <a:gd name="connsiteX45" fmla="*/ 318977 w 1198038"/>
                <a:gd name="connsiteY45" fmla="*/ 680484 h 1450963"/>
                <a:gd name="connsiteX46" fmla="*/ 191386 w 1198038"/>
                <a:gd name="connsiteY46" fmla="*/ 723014 h 1450963"/>
                <a:gd name="connsiteX47" fmla="*/ 212651 w 1198038"/>
                <a:gd name="connsiteY47" fmla="*/ 382772 h 1450963"/>
                <a:gd name="connsiteX48" fmla="*/ 318977 w 1198038"/>
                <a:gd name="connsiteY48" fmla="*/ 85060 h 1450963"/>
                <a:gd name="connsiteX49" fmla="*/ 255182 w 1198038"/>
                <a:gd name="connsiteY49" fmla="*/ 467833 h 1450963"/>
                <a:gd name="connsiteX50" fmla="*/ 276447 w 1198038"/>
                <a:gd name="connsiteY50" fmla="*/ 404037 h 1450963"/>
                <a:gd name="connsiteX51" fmla="*/ 340242 w 1198038"/>
                <a:gd name="connsiteY51" fmla="*/ 361507 h 1450963"/>
                <a:gd name="connsiteX52" fmla="*/ 489098 w 1198038"/>
                <a:gd name="connsiteY52" fmla="*/ 297712 h 1450963"/>
                <a:gd name="connsiteX53" fmla="*/ 531628 w 1198038"/>
                <a:gd name="connsiteY53" fmla="*/ 255181 h 1450963"/>
                <a:gd name="connsiteX54" fmla="*/ 552893 w 1198038"/>
                <a:gd name="connsiteY54" fmla="*/ 340242 h 1450963"/>
                <a:gd name="connsiteX0" fmla="*/ 233916 w 1198038"/>
                <a:gd name="connsiteY0" fmla="*/ 999460 h 1450963"/>
                <a:gd name="connsiteX1" fmla="*/ 85061 w 1198038"/>
                <a:gd name="connsiteY1" fmla="*/ 786809 h 1450963"/>
                <a:gd name="connsiteX2" fmla="*/ 42530 w 1198038"/>
                <a:gd name="connsiteY2" fmla="*/ 723014 h 1450963"/>
                <a:gd name="connsiteX3" fmla="*/ 106326 w 1198038"/>
                <a:gd name="connsiteY3" fmla="*/ 552893 h 1450963"/>
                <a:gd name="connsiteX4" fmla="*/ 127591 w 1198038"/>
                <a:gd name="connsiteY4" fmla="*/ 489098 h 1450963"/>
                <a:gd name="connsiteX5" fmla="*/ 212651 w 1198038"/>
                <a:gd name="connsiteY5" fmla="*/ 233916 h 1450963"/>
                <a:gd name="connsiteX6" fmla="*/ 276447 w 1198038"/>
                <a:gd name="connsiteY6" fmla="*/ 297712 h 1450963"/>
                <a:gd name="connsiteX7" fmla="*/ 297712 w 1198038"/>
                <a:gd name="connsiteY7" fmla="*/ 361507 h 1450963"/>
                <a:gd name="connsiteX8" fmla="*/ 340242 w 1198038"/>
                <a:gd name="connsiteY8" fmla="*/ 531628 h 1450963"/>
                <a:gd name="connsiteX9" fmla="*/ 404037 w 1198038"/>
                <a:gd name="connsiteY9" fmla="*/ 637953 h 1450963"/>
                <a:gd name="connsiteX10" fmla="*/ 425302 w 1198038"/>
                <a:gd name="connsiteY10" fmla="*/ 723014 h 1450963"/>
                <a:gd name="connsiteX11" fmla="*/ 467833 w 1198038"/>
                <a:gd name="connsiteY11" fmla="*/ 595423 h 1450963"/>
                <a:gd name="connsiteX12" fmla="*/ 701749 w 1198038"/>
                <a:gd name="connsiteY12" fmla="*/ 340242 h 1450963"/>
                <a:gd name="connsiteX13" fmla="*/ 786809 w 1198038"/>
                <a:gd name="connsiteY13" fmla="*/ 255181 h 1450963"/>
                <a:gd name="connsiteX14" fmla="*/ 425302 w 1198038"/>
                <a:gd name="connsiteY14" fmla="*/ 361507 h 1450963"/>
                <a:gd name="connsiteX15" fmla="*/ 297712 w 1198038"/>
                <a:gd name="connsiteY15" fmla="*/ 0 h 1450963"/>
                <a:gd name="connsiteX16" fmla="*/ 212651 w 1198038"/>
                <a:gd name="connsiteY16" fmla="*/ 21265 h 1450963"/>
                <a:gd name="connsiteX17" fmla="*/ 127591 w 1198038"/>
                <a:gd name="connsiteY17" fmla="*/ 148856 h 1450963"/>
                <a:gd name="connsiteX18" fmla="*/ 63796 w 1198038"/>
                <a:gd name="connsiteY18" fmla="*/ 191386 h 1450963"/>
                <a:gd name="connsiteX19" fmla="*/ 0 w 1198038"/>
                <a:gd name="connsiteY19" fmla="*/ 382772 h 1450963"/>
                <a:gd name="connsiteX20" fmla="*/ 127591 w 1198038"/>
                <a:gd name="connsiteY20" fmla="*/ 574158 h 1450963"/>
                <a:gd name="connsiteX21" fmla="*/ 659219 w 1198038"/>
                <a:gd name="connsiteY21" fmla="*/ 956930 h 1450963"/>
                <a:gd name="connsiteX22" fmla="*/ 786809 w 1198038"/>
                <a:gd name="connsiteY22" fmla="*/ 999460 h 1450963"/>
                <a:gd name="connsiteX23" fmla="*/ 935665 w 1198038"/>
                <a:gd name="connsiteY23" fmla="*/ 1084521 h 1450963"/>
                <a:gd name="connsiteX24" fmla="*/ 1190847 w 1198038"/>
                <a:gd name="connsiteY24" fmla="*/ 1254642 h 1450963"/>
                <a:gd name="connsiteX25" fmla="*/ 1169582 w 1198038"/>
                <a:gd name="connsiteY25" fmla="*/ 1339702 h 1450963"/>
                <a:gd name="connsiteX26" fmla="*/ 935665 w 1198038"/>
                <a:gd name="connsiteY26" fmla="*/ 1446028 h 1450963"/>
                <a:gd name="connsiteX27" fmla="*/ 659219 w 1198038"/>
                <a:gd name="connsiteY27" fmla="*/ 1403498 h 1450963"/>
                <a:gd name="connsiteX28" fmla="*/ 531628 w 1198038"/>
                <a:gd name="connsiteY28" fmla="*/ 1424763 h 1450963"/>
                <a:gd name="connsiteX29" fmla="*/ 510363 w 1198038"/>
                <a:gd name="connsiteY29" fmla="*/ 1339702 h 1450963"/>
                <a:gd name="connsiteX30" fmla="*/ 446568 w 1198038"/>
                <a:gd name="connsiteY30" fmla="*/ 1254642 h 1450963"/>
                <a:gd name="connsiteX31" fmla="*/ 425302 w 1198038"/>
                <a:gd name="connsiteY31" fmla="*/ 1190846 h 1450963"/>
                <a:gd name="connsiteX32" fmla="*/ 446568 w 1198038"/>
                <a:gd name="connsiteY32" fmla="*/ 1063256 h 1450963"/>
                <a:gd name="connsiteX33" fmla="*/ 595423 w 1198038"/>
                <a:gd name="connsiteY33" fmla="*/ 871870 h 1450963"/>
                <a:gd name="connsiteX34" fmla="*/ 723014 w 1198038"/>
                <a:gd name="connsiteY34" fmla="*/ 765544 h 1450963"/>
                <a:gd name="connsiteX35" fmla="*/ 744279 w 1198038"/>
                <a:gd name="connsiteY35" fmla="*/ 701749 h 1450963"/>
                <a:gd name="connsiteX36" fmla="*/ 701749 w 1198038"/>
                <a:gd name="connsiteY36" fmla="*/ 637953 h 1450963"/>
                <a:gd name="connsiteX37" fmla="*/ 276447 w 1198038"/>
                <a:gd name="connsiteY37" fmla="*/ 701749 h 1450963"/>
                <a:gd name="connsiteX38" fmla="*/ 106326 w 1198038"/>
                <a:gd name="connsiteY38" fmla="*/ 829339 h 1450963"/>
                <a:gd name="connsiteX39" fmla="*/ 85061 w 1198038"/>
                <a:gd name="connsiteY39" fmla="*/ 765544 h 1450963"/>
                <a:gd name="connsiteX40" fmla="*/ 148856 w 1198038"/>
                <a:gd name="connsiteY40" fmla="*/ 723014 h 1450963"/>
                <a:gd name="connsiteX41" fmla="*/ 276447 w 1198038"/>
                <a:gd name="connsiteY41" fmla="*/ 659219 h 1450963"/>
                <a:gd name="connsiteX42" fmla="*/ 340242 w 1198038"/>
                <a:gd name="connsiteY42" fmla="*/ 616688 h 1450963"/>
                <a:gd name="connsiteX43" fmla="*/ 935665 w 1198038"/>
                <a:gd name="connsiteY43" fmla="*/ 446567 h 1450963"/>
                <a:gd name="connsiteX44" fmla="*/ 489098 w 1198038"/>
                <a:gd name="connsiteY44" fmla="*/ 595423 h 1450963"/>
                <a:gd name="connsiteX45" fmla="*/ 318977 w 1198038"/>
                <a:gd name="connsiteY45" fmla="*/ 680484 h 1450963"/>
                <a:gd name="connsiteX46" fmla="*/ 191386 w 1198038"/>
                <a:gd name="connsiteY46" fmla="*/ 723014 h 1450963"/>
                <a:gd name="connsiteX47" fmla="*/ 212651 w 1198038"/>
                <a:gd name="connsiteY47" fmla="*/ 382772 h 1450963"/>
                <a:gd name="connsiteX48" fmla="*/ 318977 w 1198038"/>
                <a:gd name="connsiteY48" fmla="*/ 85060 h 1450963"/>
                <a:gd name="connsiteX49" fmla="*/ 255182 w 1198038"/>
                <a:gd name="connsiteY49" fmla="*/ 467833 h 1450963"/>
                <a:gd name="connsiteX50" fmla="*/ 276447 w 1198038"/>
                <a:gd name="connsiteY50" fmla="*/ 404037 h 1450963"/>
                <a:gd name="connsiteX51" fmla="*/ 340242 w 1198038"/>
                <a:gd name="connsiteY51" fmla="*/ 361507 h 1450963"/>
                <a:gd name="connsiteX52" fmla="*/ 489098 w 1198038"/>
                <a:gd name="connsiteY52" fmla="*/ 297712 h 1450963"/>
                <a:gd name="connsiteX53" fmla="*/ 531628 w 1198038"/>
                <a:gd name="connsiteY53" fmla="*/ 255181 h 1450963"/>
                <a:gd name="connsiteX54" fmla="*/ 552893 w 1198038"/>
                <a:gd name="connsiteY54" fmla="*/ 340242 h 1450963"/>
                <a:gd name="connsiteX0" fmla="*/ 233916 w 1316665"/>
                <a:gd name="connsiteY0" fmla="*/ 999460 h 1450963"/>
                <a:gd name="connsiteX1" fmla="*/ 85061 w 1316665"/>
                <a:gd name="connsiteY1" fmla="*/ 786809 h 1450963"/>
                <a:gd name="connsiteX2" fmla="*/ 42530 w 1316665"/>
                <a:gd name="connsiteY2" fmla="*/ 723014 h 1450963"/>
                <a:gd name="connsiteX3" fmla="*/ 106326 w 1316665"/>
                <a:gd name="connsiteY3" fmla="*/ 552893 h 1450963"/>
                <a:gd name="connsiteX4" fmla="*/ 127591 w 1316665"/>
                <a:gd name="connsiteY4" fmla="*/ 489098 h 1450963"/>
                <a:gd name="connsiteX5" fmla="*/ 212651 w 1316665"/>
                <a:gd name="connsiteY5" fmla="*/ 233916 h 1450963"/>
                <a:gd name="connsiteX6" fmla="*/ 276447 w 1316665"/>
                <a:gd name="connsiteY6" fmla="*/ 297712 h 1450963"/>
                <a:gd name="connsiteX7" fmla="*/ 297712 w 1316665"/>
                <a:gd name="connsiteY7" fmla="*/ 361507 h 1450963"/>
                <a:gd name="connsiteX8" fmla="*/ 340242 w 1316665"/>
                <a:gd name="connsiteY8" fmla="*/ 531628 h 1450963"/>
                <a:gd name="connsiteX9" fmla="*/ 404037 w 1316665"/>
                <a:gd name="connsiteY9" fmla="*/ 637953 h 1450963"/>
                <a:gd name="connsiteX10" fmla="*/ 425302 w 1316665"/>
                <a:gd name="connsiteY10" fmla="*/ 723014 h 1450963"/>
                <a:gd name="connsiteX11" fmla="*/ 467833 w 1316665"/>
                <a:gd name="connsiteY11" fmla="*/ 595423 h 1450963"/>
                <a:gd name="connsiteX12" fmla="*/ 701749 w 1316665"/>
                <a:gd name="connsiteY12" fmla="*/ 340242 h 1450963"/>
                <a:gd name="connsiteX13" fmla="*/ 786809 w 1316665"/>
                <a:gd name="connsiteY13" fmla="*/ 255181 h 1450963"/>
                <a:gd name="connsiteX14" fmla="*/ 425302 w 1316665"/>
                <a:gd name="connsiteY14" fmla="*/ 361507 h 1450963"/>
                <a:gd name="connsiteX15" fmla="*/ 297712 w 1316665"/>
                <a:gd name="connsiteY15" fmla="*/ 0 h 1450963"/>
                <a:gd name="connsiteX16" fmla="*/ 212651 w 1316665"/>
                <a:gd name="connsiteY16" fmla="*/ 21265 h 1450963"/>
                <a:gd name="connsiteX17" fmla="*/ 127591 w 1316665"/>
                <a:gd name="connsiteY17" fmla="*/ 148856 h 1450963"/>
                <a:gd name="connsiteX18" fmla="*/ 63796 w 1316665"/>
                <a:gd name="connsiteY18" fmla="*/ 191386 h 1450963"/>
                <a:gd name="connsiteX19" fmla="*/ 0 w 1316665"/>
                <a:gd name="connsiteY19" fmla="*/ 382772 h 1450963"/>
                <a:gd name="connsiteX20" fmla="*/ 127591 w 1316665"/>
                <a:gd name="connsiteY20" fmla="*/ 574158 h 1450963"/>
                <a:gd name="connsiteX21" fmla="*/ 659219 w 1316665"/>
                <a:gd name="connsiteY21" fmla="*/ 956930 h 1450963"/>
                <a:gd name="connsiteX22" fmla="*/ 786809 w 1316665"/>
                <a:gd name="connsiteY22" fmla="*/ 999460 h 1450963"/>
                <a:gd name="connsiteX23" fmla="*/ 935665 w 1316665"/>
                <a:gd name="connsiteY23" fmla="*/ 1084521 h 1450963"/>
                <a:gd name="connsiteX24" fmla="*/ 1190847 w 1316665"/>
                <a:gd name="connsiteY24" fmla="*/ 1254642 h 1450963"/>
                <a:gd name="connsiteX25" fmla="*/ 1169582 w 1316665"/>
                <a:gd name="connsiteY25" fmla="*/ 1339702 h 1450963"/>
                <a:gd name="connsiteX26" fmla="*/ 935665 w 1316665"/>
                <a:gd name="connsiteY26" fmla="*/ 1446028 h 1450963"/>
                <a:gd name="connsiteX27" fmla="*/ 659219 w 1316665"/>
                <a:gd name="connsiteY27" fmla="*/ 1403498 h 1450963"/>
                <a:gd name="connsiteX28" fmla="*/ 531628 w 1316665"/>
                <a:gd name="connsiteY28" fmla="*/ 1424763 h 1450963"/>
                <a:gd name="connsiteX29" fmla="*/ 510363 w 1316665"/>
                <a:gd name="connsiteY29" fmla="*/ 1339702 h 1450963"/>
                <a:gd name="connsiteX30" fmla="*/ 446568 w 1316665"/>
                <a:gd name="connsiteY30" fmla="*/ 1254642 h 1450963"/>
                <a:gd name="connsiteX31" fmla="*/ 425302 w 1316665"/>
                <a:gd name="connsiteY31" fmla="*/ 1190846 h 1450963"/>
                <a:gd name="connsiteX32" fmla="*/ 446568 w 1316665"/>
                <a:gd name="connsiteY32" fmla="*/ 1063256 h 1450963"/>
                <a:gd name="connsiteX33" fmla="*/ 595423 w 1316665"/>
                <a:gd name="connsiteY33" fmla="*/ 871870 h 1450963"/>
                <a:gd name="connsiteX34" fmla="*/ 723014 w 1316665"/>
                <a:gd name="connsiteY34" fmla="*/ 765544 h 1450963"/>
                <a:gd name="connsiteX35" fmla="*/ 744279 w 1316665"/>
                <a:gd name="connsiteY35" fmla="*/ 701749 h 1450963"/>
                <a:gd name="connsiteX36" fmla="*/ 701749 w 1316665"/>
                <a:gd name="connsiteY36" fmla="*/ 637953 h 1450963"/>
                <a:gd name="connsiteX37" fmla="*/ 276447 w 1316665"/>
                <a:gd name="connsiteY37" fmla="*/ 701749 h 1450963"/>
                <a:gd name="connsiteX38" fmla="*/ 106326 w 1316665"/>
                <a:gd name="connsiteY38" fmla="*/ 829339 h 1450963"/>
                <a:gd name="connsiteX39" fmla="*/ 85061 w 1316665"/>
                <a:gd name="connsiteY39" fmla="*/ 765544 h 1450963"/>
                <a:gd name="connsiteX40" fmla="*/ 148856 w 1316665"/>
                <a:gd name="connsiteY40" fmla="*/ 723014 h 1450963"/>
                <a:gd name="connsiteX41" fmla="*/ 276447 w 1316665"/>
                <a:gd name="connsiteY41" fmla="*/ 659219 h 1450963"/>
                <a:gd name="connsiteX42" fmla="*/ 340242 w 1316665"/>
                <a:gd name="connsiteY42" fmla="*/ 616688 h 1450963"/>
                <a:gd name="connsiteX43" fmla="*/ 1316665 w 1316665"/>
                <a:gd name="connsiteY43" fmla="*/ 446567 h 1450963"/>
                <a:gd name="connsiteX44" fmla="*/ 489098 w 1316665"/>
                <a:gd name="connsiteY44" fmla="*/ 595423 h 1450963"/>
                <a:gd name="connsiteX45" fmla="*/ 318977 w 1316665"/>
                <a:gd name="connsiteY45" fmla="*/ 680484 h 1450963"/>
                <a:gd name="connsiteX46" fmla="*/ 191386 w 1316665"/>
                <a:gd name="connsiteY46" fmla="*/ 723014 h 1450963"/>
                <a:gd name="connsiteX47" fmla="*/ 212651 w 1316665"/>
                <a:gd name="connsiteY47" fmla="*/ 382772 h 1450963"/>
                <a:gd name="connsiteX48" fmla="*/ 318977 w 1316665"/>
                <a:gd name="connsiteY48" fmla="*/ 85060 h 1450963"/>
                <a:gd name="connsiteX49" fmla="*/ 255182 w 1316665"/>
                <a:gd name="connsiteY49" fmla="*/ 467833 h 1450963"/>
                <a:gd name="connsiteX50" fmla="*/ 276447 w 1316665"/>
                <a:gd name="connsiteY50" fmla="*/ 404037 h 1450963"/>
                <a:gd name="connsiteX51" fmla="*/ 340242 w 1316665"/>
                <a:gd name="connsiteY51" fmla="*/ 361507 h 1450963"/>
                <a:gd name="connsiteX52" fmla="*/ 489098 w 1316665"/>
                <a:gd name="connsiteY52" fmla="*/ 297712 h 1450963"/>
                <a:gd name="connsiteX53" fmla="*/ 531628 w 1316665"/>
                <a:gd name="connsiteY53" fmla="*/ 255181 h 1450963"/>
                <a:gd name="connsiteX54" fmla="*/ 552893 w 1316665"/>
                <a:gd name="connsiteY54"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294262 w 1420080"/>
                <a:gd name="connsiteY24" fmla="*/ 1254642 h 1450963"/>
                <a:gd name="connsiteX25" fmla="*/ 1272997 w 1420080"/>
                <a:gd name="connsiteY25" fmla="*/ 1339702 h 1450963"/>
                <a:gd name="connsiteX26" fmla="*/ 1039080 w 1420080"/>
                <a:gd name="connsiteY26" fmla="*/ 1446028 h 1450963"/>
                <a:gd name="connsiteX27" fmla="*/ 762634 w 1420080"/>
                <a:gd name="connsiteY27" fmla="*/ 1403498 h 1450963"/>
                <a:gd name="connsiteX28" fmla="*/ 635043 w 1420080"/>
                <a:gd name="connsiteY28" fmla="*/ 1424763 h 1450963"/>
                <a:gd name="connsiteX29" fmla="*/ 613778 w 1420080"/>
                <a:gd name="connsiteY29" fmla="*/ 1339702 h 1450963"/>
                <a:gd name="connsiteX30" fmla="*/ 549983 w 1420080"/>
                <a:gd name="connsiteY30" fmla="*/ 1254642 h 1450963"/>
                <a:gd name="connsiteX31" fmla="*/ 528717 w 1420080"/>
                <a:gd name="connsiteY31" fmla="*/ 1190846 h 1450963"/>
                <a:gd name="connsiteX32" fmla="*/ 16583 w 1420080"/>
                <a:gd name="connsiteY32" fmla="*/ 1368056 h 1450963"/>
                <a:gd name="connsiteX33" fmla="*/ 698838 w 1420080"/>
                <a:gd name="connsiteY33" fmla="*/ 871870 h 1450963"/>
                <a:gd name="connsiteX34" fmla="*/ 826429 w 1420080"/>
                <a:gd name="connsiteY34" fmla="*/ 765544 h 1450963"/>
                <a:gd name="connsiteX35" fmla="*/ 847694 w 1420080"/>
                <a:gd name="connsiteY35" fmla="*/ 701749 h 1450963"/>
                <a:gd name="connsiteX36" fmla="*/ 805164 w 1420080"/>
                <a:gd name="connsiteY36" fmla="*/ 637953 h 1450963"/>
                <a:gd name="connsiteX37" fmla="*/ 379862 w 1420080"/>
                <a:gd name="connsiteY37" fmla="*/ 701749 h 1450963"/>
                <a:gd name="connsiteX38" fmla="*/ 209741 w 1420080"/>
                <a:gd name="connsiteY38" fmla="*/ 829339 h 1450963"/>
                <a:gd name="connsiteX39" fmla="*/ 188476 w 1420080"/>
                <a:gd name="connsiteY39" fmla="*/ 765544 h 1450963"/>
                <a:gd name="connsiteX40" fmla="*/ 252271 w 1420080"/>
                <a:gd name="connsiteY40" fmla="*/ 723014 h 1450963"/>
                <a:gd name="connsiteX41" fmla="*/ 379862 w 1420080"/>
                <a:gd name="connsiteY41" fmla="*/ 659219 h 1450963"/>
                <a:gd name="connsiteX42" fmla="*/ 443657 w 1420080"/>
                <a:gd name="connsiteY42" fmla="*/ 616688 h 1450963"/>
                <a:gd name="connsiteX43" fmla="*/ 1420080 w 1420080"/>
                <a:gd name="connsiteY43" fmla="*/ 446567 h 1450963"/>
                <a:gd name="connsiteX44" fmla="*/ 592513 w 1420080"/>
                <a:gd name="connsiteY44" fmla="*/ 595423 h 1450963"/>
                <a:gd name="connsiteX45" fmla="*/ 422392 w 1420080"/>
                <a:gd name="connsiteY45" fmla="*/ 680484 h 1450963"/>
                <a:gd name="connsiteX46" fmla="*/ 294801 w 1420080"/>
                <a:gd name="connsiteY46" fmla="*/ 723014 h 1450963"/>
                <a:gd name="connsiteX47" fmla="*/ 316066 w 1420080"/>
                <a:gd name="connsiteY47" fmla="*/ 382772 h 1450963"/>
                <a:gd name="connsiteX48" fmla="*/ 422392 w 1420080"/>
                <a:gd name="connsiteY48" fmla="*/ 85060 h 1450963"/>
                <a:gd name="connsiteX49" fmla="*/ 358597 w 1420080"/>
                <a:gd name="connsiteY49" fmla="*/ 467833 h 1450963"/>
                <a:gd name="connsiteX50" fmla="*/ 379862 w 1420080"/>
                <a:gd name="connsiteY50" fmla="*/ 404037 h 1450963"/>
                <a:gd name="connsiteX51" fmla="*/ 443657 w 1420080"/>
                <a:gd name="connsiteY51" fmla="*/ 361507 h 1450963"/>
                <a:gd name="connsiteX52" fmla="*/ 592513 w 1420080"/>
                <a:gd name="connsiteY52" fmla="*/ 297712 h 1450963"/>
                <a:gd name="connsiteX53" fmla="*/ 635043 w 1420080"/>
                <a:gd name="connsiteY53" fmla="*/ 255181 h 1450963"/>
                <a:gd name="connsiteX54" fmla="*/ 656308 w 1420080"/>
                <a:gd name="connsiteY54"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081611 w 1420080"/>
                <a:gd name="connsiteY24" fmla="*/ 1105786 h 1450963"/>
                <a:gd name="connsiteX25" fmla="*/ 1294262 w 1420080"/>
                <a:gd name="connsiteY25" fmla="*/ 1254642 h 1450963"/>
                <a:gd name="connsiteX26" fmla="*/ 1272997 w 1420080"/>
                <a:gd name="connsiteY26" fmla="*/ 1339702 h 1450963"/>
                <a:gd name="connsiteX27" fmla="*/ 1039080 w 1420080"/>
                <a:gd name="connsiteY27" fmla="*/ 1446028 h 1450963"/>
                <a:gd name="connsiteX28" fmla="*/ 762634 w 1420080"/>
                <a:gd name="connsiteY28" fmla="*/ 1403498 h 1450963"/>
                <a:gd name="connsiteX29" fmla="*/ 635043 w 1420080"/>
                <a:gd name="connsiteY29" fmla="*/ 1424763 h 1450963"/>
                <a:gd name="connsiteX30" fmla="*/ 613778 w 1420080"/>
                <a:gd name="connsiteY30" fmla="*/ 1339702 h 1450963"/>
                <a:gd name="connsiteX31" fmla="*/ 549983 w 1420080"/>
                <a:gd name="connsiteY31" fmla="*/ 1254642 h 1450963"/>
                <a:gd name="connsiteX32" fmla="*/ 528717 w 1420080"/>
                <a:gd name="connsiteY32" fmla="*/ 1190846 h 1450963"/>
                <a:gd name="connsiteX33" fmla="*/ 16583 w 1420080"/>
                <a:gd name="connsiteY33" fmla="*/ 1368056 h 1450963"/>
                <a:gd name="connsiteX34" fmla="*/ 698838 w 1420080"/>
                <a:gd name="connsiteY34" fmla="*/ 871870 h 1450963"/>
                <a:gd name="connsiteX35" fmla="*/ 826429 w 1420080"/>
                <a:gd name="connsiteY35" fmla="*/ 765544 h 1450963"/>
                <a:gd name="connsiteX36" fmla="*/ 847694 w 1420080"/>
                <a:gd name="connsiteY36" fmla="*/ 701749 h 1450963"/>
                <a:gd name="connsiteX37" fmla="*/ 805164 w 1420080"/>
                <a:gd name="connsiteY37" fmla="*/ 637953 h 1450963"/>
                <a:gd name="connsiteX38" fmla="*/ 379862 w 1420080"/>
                <a:gd name="connsiteY38" fmla="*/ 701749 h 1450963"/>
                <a:gd name="connsiteX39" fmla="*/ 209741 w 1420080"/>
                <a:gd name="connsiteY39" fmla="*/ 829339 h 1450963"/>
                <a:gd name="connsiteX40" fmla="*/ 188476 w 1420080"/>
                <a:gd name="connsiteY40" fmla="*/ 765544 h 1450963"/>
                <a:gd name="connsiteX41" fmla="*/ 252271 w 1420080"/>
                <a:gd name="connsiteY41" fmla="*/ 723014 h 1450963"/>
                <a:gd name="connsiteX42" fmla="*/ 379862 w 1420080"/>
                <a:gd name="connsiteY42" fmla="*/ 659219 h 1450963"/>
                <a:gd name="connsiteX43" fmla="*/ 443657 w 1420080"/>
                <a:gd name="connsiteY43" fmla="*/ 616688 h 1450963"/>
                <a:gd name="connsiteX44" fmla="*/ 1420080 w 1420080"/>
                <a:gd name="connsiteY44" fmla="*/ 446567 h 1450963"/>
                <a:gd name="connsiteX45" fmla="*/ 592513 w 1420080"/>
                <a:gd name="connsiteY45" fmla="*/ 595423 h 1450963"/>
                <a:gd name="connsiteX46" fmla="*/ 422392 w 1420080"/>
                <a:gd name="connsiteY46" fmla="*/ 680484 h 1450963"/>
                <a:gd name="connsiteX47" fmla="*/ 294801 w 1420080"/>
                <a:gd name="connsiteY47" fmla="*/ 723014 h 1450963"/>
                <a:gd name="connsiteX48" fmla="*/ 316066 w 1420080"/>
                <a:gd name="connsiteY48" fmla="*/ 382772 h 1450963"/>
                <a:gd name="connsiteX49" fmla="*/ 422392 w 1420080"/>
                <a:gd name="connsiteY49" fmla="*/ 85060 h 1450963"/>
                <a:gd name="connsiteX50" fmla="*/ 358597 w 1420080"/>
                <a:gd name="connsiteY50" fmla="*/ 467833 h 1450963"/>
                <a:gd name="connsiteX51" fmla="*/ 379862 w 1420080"/>
                <a:gd name="connsiteY51" fmla="*/ 404037 h 1450963"/>
                <a:gd name="connsiteX52" fmla="*/ 443657 w 1420080"/>
                <a:gd name="connsiteY52" fmla="*/ 361507 h 1450963"/>
                <a:gd name="connsiteX53" fmla="*/ 592513 w 1420080"/>
                <a:gd name="connsiteY53" fmla="*/ 297712 h 1450963"/>
                <a:gd name="connsiteX54" fmla="*/ 635043 w 1420080"/>
                <a:gd name="connsiteY54" fmla="*/ 255181 h 1450963"/>
                <a:gd name="connsiteX55" fmla="*/ 656308 w 1420080"/>
                <a:gd name="connsiteY55"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081611 w 1420080"/>
                <a:gd name="connsiteY24" fmla="*/ 1105786 h 1450963"/>
                <a:gd name="connsiteX25" fmla="*/ 1294262 w 1420080"/>
                <a:gd name="connsiteY25" fmla="*/ 1254642 h 1450963"/>
                <a:gd name="connsiteX26" fmla="*/ 1272997 w 1420080"/>
                <a:gd name="connsiteY26" fmla="*/ 1339702 h 1450963"/>
                <a:gd name="connsiteX27" fmla="*/ 1039080 w 1420080"/>
                <a:gd name="connsiteY27" fmla="*/ 1446028 h 1450963"/>
                <a:gd name="connsiteX28" fmla="*/ 762634 w 1420080"/>
                <a:gd name="connsiteY28" fmla="*/ 1403498 h 1450963"/>
                <a:gd name="connsiteX29" fmla="*/ 635043 w 1420080"/>
                <a:gd name="connsiteY29" fmla="*/ 1424763 h 1450963"/>
                <a:gd name="connsiteX30" fmla="*/ 613778 w 1420080"/>
                <a:gd name="connsiteY30" fmla="*/ 1339702 h 1450963"/>
                <a:gd name="connsiteX31" fmla="*/ 549983 w 1420080"/>
                <a:gd name="connsiteY31" fmla="*/ 1254642 h 1450963"/>
                <a:gd name="connsiteX32" fmla="*/ 528717 w 1420080"/>
                <a:gd name="connsiteY32" fmla="*/ 1190846 h 1450963"/>
                <a:gd name="connsiteX33" fmla="*/ 16583 w 1420080"/>
                <a:gd name="connsiteY33" fmla="*/ 1368056 h 1450963"/>
                <a:gd name="connsiteX34" fmla="*/ 698838 w 1420080"/>
                <a:gd name="connsiteY34" fmla="*/ 871870 h 1450963"/>
                <a:gd name="connsiteX35" fmla="*/ 826429 w 1420080"/>
                <a:gd name="connsiteY35" fmla="*/ 765544 h 1450963"/>
                <a:gd name="connsiteX36" fmla="*/ 847694 w 1420080"/>
                <a:gd name="connsiteY36" fmla="*/ 701749 h 1450963"/>
                <a:gd name="connsiteX37" fmla="*/ 805164 w 1420080"/>
                <a:gd name="connsiteY37" fmla="*/ 104553 h 1450963"/>
                <a:gd name="connsiteX38" fmla="*/ 379862 w 1420080"/>
                <a:gd name="connsiteY38" fmla="*/ 701749 h 1450963"/>
                <a:gd name="connsiteX39" fmla="*/ 209741 w 1420080"/>
                <a:gd name="connsiteY39" fmla="*/ 829339 h 1450963"/>
                <a:gd name="connsiteX40" fmla="*/ 188476 w 1420080"/>
                <a:gd name="connsiteY40" fmla="*/ 765544 h 1450963"/>
                <a:gd name="connsiteX41" fmla="*/ 252271 w 1420080"/>
                <a:gd name="connsiteY41" fmla="*/ 723014 h 1450963"/>
                <a:gd name="connsiteX42" fmla="*/ 379862 w 1420080"/>
                <a:gd name="connsiteY42" fmla="*/ 659219 h 1450963"/>
                <a:gd name="connsiteX43" fmla="*/ 443657 w 1420080"/>
                <a:gd name="connsiteY43" fmla="*/ 616688 h 1450963"/>
                <a:gd name="connsiteX44" fmla="*/ 1420080 w 1420080"/>
                <a:gd name="connsiteY44" fmla="*/ 446567 h 1450963"/>
                <a:gd name="connsiteX45" fmla="*/ 592513 w 1420080"/>
                <a:gd name="connsiteY45" fmla="*/ 595423 h 1450963"/>
                <a:gd name="connsiteX46" fmla="*/ 422392 w 1420080"/>
                <a:gd name="connsiteY46" fmla="*/ 680484 h 1450963"/>
                <a:gd name="connsiteX47" fmla="*/ 294801 w 1420080"/>
                <a:gd name="connsiteY47" fmla="*/ 723014 h 1450963"/>
                <a:gd name="connsiteX48" fmla="*/ 316066 w 1420080"/>
                <a:gd name="connsiteY48" fmla="*/ 382772 h 1450963"/>
                <a:gd name="connsiteX49" fmla="*/ 422392 w 1420080"/>
                <a:gd name="connsiteY49" fmla="*/ 85060 h 1450963"/>
                <a:gd name="connsiteX50" fmla="*/ 358597 w 1420080"/>
                <a:gd name="connsiteY50" fmla="*/ 467833 h 1450963"/>
                <a:gd name="connsiteX51" fmla="*/ 379862 w 1420080"/>
                <a:gd name="connsiteY51" fmla="*/ 404037 h 1450963"/>
                <a:gd name="connsiteX52" fmla="*/ 443657 w 1420080"/>
                <a:gd name="connsiteY52" fmla="*/ 361507 h 1450963"/>
                <a:gd name="connsiteX53" fmla="*/ 592513 w 1420080"/>
                <a:gd name="connsiteY53" fmla="*/ 297712 h 1450963"/>
                <a:gd name="connsiteX54" fmla="*/ 635043 w 1420080"/>
                <a:gd name="connsiteY54" fmla="*/ 255181 h 1450963"/>
                <a:gd name="connsiteX55" fmla="*/ 656308 w 1420080"/>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5591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16259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16259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84413" h="1450963">
                  <a:moveTo>
                    <a:pt x="601664" y="999460"/>
                  </a:moveTo>
                  <a:lnTo>
                    <a:pt x="452809" y="786809"/>
                  </a:lnTo>
                  <a:cubicBezTo>
                    <a:pt x="438261" y="765796"/>
                    <a:pt x="410278" y="723014"/>
                    <a:pt x="410278" y="723014"/>
                  </a:cubicBezTo>
                  <a:cubicBezTo>
                    <a:pt x="480291" y="617998"/>
                    <a:pt x="437286" y="700046"/>
                    <a:pt x="474074" y="552893"/>
                  </a:cubicBezTo>
                  <a:cubicBezTo>
                    <a:pt x="479510" y="531147"/>
                    <a:pt x="489441" y="510723"/>
                    <a:pt x="495339" y="489098"/>
                  </a:cubicBezTo>
                  <a:cubicBezTo>
                    <a:pt x="555601" y="268135"/>
                    <a:pt x="506281" y="382153"/>
                    <a:pt x="580399" y="233916"/>
                  </a:cubicBezTo>
                  <a:cubicBezTo>
                    <a:pt x="601664" y="255181"/>
                    <a:pt x="627513" y="272689"/>
                    <a:pt x="644195" y="297712"/>
                  </a:cubicBezTo>
                  <a:cubicBezTo>
                    <a:pt x="656629" y="316363"/>
                    <a:pt x="660024" y="339761"/>
                    <a:pt x="665460" y="361507"/>
                  </a:cubicBezTo>
                  <a:cubicBezTo>
                    <a:pt x="677592" y="410037"/>
                    <a:pt x="683685" y="483019"/>
                    <a:pt x="707990" y="531628"/>
                  </a:cubicBezTo>
                  <a:cubicBezTo>
                    <a:pt x="726474" y="568596"/>
                    <a:pt x="750520" y="602511"/>
                    <a:pt x="771785" y="637953"/>
                  </a:cubicBezTo>
                  <a:cubicBezTo>
                    <a:pt x="778873" y="666307"/>
                    <a:pt x="768732" y="739226"/>
                    <a:pt x="793050" y="723014"/>
                  </a:cubicBezTo>
                  <a:cubicBezTo>
                    <a:pt x="830352" y="698147"/>
                    <a:pt x="808682" y="631288"/>
                    <a:pt x="835581" y="595423"/>
                  </a:cubicBezTo>
                  <a:cubicBezTo>
                    <a:pt x="947494" y="446205"/>
                    <a:pt x="874313" y="535427"/>
                    <a:pt x="1069497" y="340242"/>
                  </a:cubicBezTo>
                  <a:cubicBezTo>
                    <a:pt x="1097850" y="311888"/>
                    <a:pt x="1192882" y="243389"/>
                    <a:pt x="1154557" y="255181"/>
                  </a:cubicBezTo>
                  <a:cubicBezTo>
                    <a:pt x="850177" y="348837"/>
                    <a:pt x="971645" y="316859"/>
                    <a:pt x="793050" y="361507"/>
                  </a:cubicBezTo>
                  <a:cubicBezTo>
                    <a:pt x="626370" y="194825"/>
                    <a:pt x="690887" y="305130"/>
                    <a:pt x="665460" y="0"/>
                  </a:cubicBezTo>
                  <a:cubicBezTo>
                    <a:pt x="637106" y="7088"/>
                    <a:pt x="602394" y="2019"/>
                    <a:pt x="580399" y="21265"/>
                  </a:cubicBezTo>
                  <a:cubicBezTo>
                    <a:pt x="541931" y="54924"/>
                    <a:pt x="537869" y="120503"/>
                    <a:pt x="495339" y="148856"/>
                  </a:cubicBezTo>
                  <a:lnTo>
                    <a:pt x="431544" y="191386"/>
                  </a:lnTo>
                  <a:cubicBezTo>
                    <a:pt x="418025" y="225183"/>
                    <a:pt x="367748" y="336986"/>
                    <a:pt x="367748" y="382772"/>
                  </a:cubicBezTo>
                  <a:cubicBezTo>
                    <a:pt x="367748" y="450544"/>
                    <a:pt x="470424" y="549243"/>
                    <a:pt x="495339" y="574158"/>
                  </a:cubicBezTo>
                  <a:cubicBezTo>
                    <a:pt x="616386" y="695205"/>
                    <a:pt x="901426" y="915083"/>
                    <a:pt x="1026967" y="956930"/>
                  </a:cubicBezTo>
                  <a:cubicBezTo>
                    <a:pt x="1069497" y="971107"/>
                    <a:pt x="1113853" y="980673"/>
                    <a:pt x="1154557" y="999460"/>
                  </a:cubicBezTo>
                  <a:cubicBezTo>
                    <a:pt x="1206445" y="1023409"/>
                    <a:pt x="1256320" y="1052145"/>
                    <a:pt x="1303413" y="1084521"/>
                  </a:cubicBezTo>
                  <a:cubicBezTo>
                    <a:pt x="1335311" y="1102242"/>
                    <a:pt x="1303414" y="1077433"/>
                    <a:pt x="1345944" y="1105786"/>
                  </a:cubicBezTo>
                  <a:cubicBezTo>
                    <a:pt x="1388474" y="1134139"/>
                    <a:pt x="1526697" y="1215656"/>
                    <a:pt x="1558595" y="1254642"/>
                  </a:cubicBezTo>
                  <a:cubicBezTo>
                    <a:pt x="1551507" y="1282995"/>
                    <a:pt x="1548843" y="1312839"/>
                    <a:pt x="1537330" y="1339702"/>
                  </a:cubicBezTo>
                  <a:cubicBezTo>
                    <a:pt x="1489646" y="1450963"/>
                    <a:pt x="1440230" y="1415624"/>
                    <a:pt x="1303413" y="1446028"/>
                  </a:cubicBezTo>
                  <a:cubicBezTo>
                    <a:pt x="1211264" y="1431851"/>
                    <a:pt x="1120071" y="1408398"/>
                    <a:pt x="1026967" y="1403498"/>
                  </a:cubicBezTo>
                  <a:cubicBezTo>
                    <a:pt x="983910" y="1401232"/>
                    <a:pt x="939007" y="1441748"/>
                    <a:pt x="899376" y="1424763"/>
                  </a:cubicBezTo>
                  <a:cubicBezTo>
                    <a:pt x="872513" y="1413250"/>
                    <a:pt x="891181" y="1365843"/>
                    <a:pt x="878111" y="1339702"/>
                  </a:cubicBezTo>
                  <a:cubicBezTo>
                    <a:pt x="862261" y="1308002"/>
                    <a:pt x="835581" y="1282995"/>
                    <a:pt x="814316" y="1254642"/>
                  </a:cubicBezTo>
                  <a:cubicBezTo>
                    <a:pt x="807227" y="1233377"/>
                    <a:pt x="793050" y="1213262"/>
                    <a:pt x="793050" y="1190846"/>
                  </a:cubicBezTo>
                  <a:cubicBezTo>
                    <a:pt x="793050" y="1147729"/>
                    <a:pt x="264333" y="1407856"/>
                    <a:pt x="280916" y="1368056"/>
                  </a:cubicBezTo>
                  <a:cubicBezTo>
                    <a:pt x="334663" y="1239063"/>
                    <a:pt x="891469" y="957912"/>
                    <a:pt x="963171" y="871870"/>
                  </a:cubicBezTo>
                  <a:cubicBezTo>
                    <a:pt x="1049049" y="768817"/>
                    <a:pt x="950888" y="835481"/>
                    <a:pt x="1090762" y="765544"/>
                  </a:cubicBezTo>
                  <a:cubicBezTo>
                    <a:pt x="1097850" y="744279"/>
                    <a:pt x="1115712" y="723859"/>
                    <a:pt x="1112027" y="701749"/>
                  </a:cubicBezTo>
                  <a:cubicBezTo>
                    <a:pt x="1107825" y="676539"/>
                    <a:pt x="1095055" y="104553"/>
                    <a:pt x="1069497" y="104553"/>
                  </a:cubicBezTo>
                  <a:cubicBezTo>
                    <a:pt x="926144" y="104553"/>
                    <a:pt x="785962" y="680484"/>
                    <a:pt x="644195" y="701749"/>
                  </a:cubicBezTo>
                  <a:cubicBezTo>
                    <a:pt x="522019" y="823924"/>
                    <a:pt x="585419" y="792224"/>
                    <a:pt x="474074" y="829339"/>
                  </a:cubicBezTo>
                  <a:cubicBezTo>
                    <a:pt x="466986" y="808074"/>
                    <a:pt x="444484" y="786356"/>
                    <a:pt x="452809" y="765544"/>
                  </a:cubicBezTo>
                  <a:cubicBezTo>
                    <a:pt x="462301" y="741815"/>
                    <a:pt x="494263" y="735426"/>
                    <a:pt x="516604" y="723014"/>
                  </a:cubicBezTo>
                  <a:cubicBezTo>
                    <a:pt x="558170" y="699922"/>
                    <a:pt x="602629" y="682312"/>
                    <a:pt x="644195" y="659219"/>
                  </a:cubicBezTo>
                  <a:cubicBezTo>
                    <a:pt x="666536" y="646807"/>
                    <a:pt x="684008" y="625523"/>
                    <a:pt x="707990" y="616688"/>
                  </a:cubicBezTo>
                  <a:cubicBezTo>
                    <a:pt x="931718" y="534262"/>
                    <a:pt x="1461684" y="502250"/>
                    <a:pt x="1684413" y="446567"/>
                  </a:cubicBezTo>
                  <a:cubicBezTo>
                    <a:pt x="1466603" y="591775"/>
                    <a:pt x="1225945" y="521604"/>
                    <a:pt x="856846" y="595423"/>
                  </a:cubicBezTo>
                  <a:cubicBezTo>
                    <a:pt x="800139" y="623777"/>
                    <a:pt x="744999" y="655509"/>
                    <a:pt x="686725" y="680484"/>
                  </a:cubicBezTo>
                  <a:cubicBezTo>
                    <a:pt x="645519" y="698144"/>
                    <a:pt x="1641012" y="765233"/>
                    <a:pt x="1625934" y="723014"/>
                  </a:cubicBezTo>
                  <a:cubicBezTo>
                    <a:pt x="1587714" y="615999"/>
                    <a:pt x="562446" y="494980"/>
                    <a:pt x="580399" y="382772"/>
                  </a:cubicBezTo>
                  <a:cubicBezTo>
                    <a:pt x="590514" y="319556"/>
                    <a:pt x="656545" y="160511"/>
                    <a:pt x="686725" y="85060"/>
                  </a:cubicBezTo>
                  <a:cubicBezTo>
                    <a:pt x="645067" y="501648"/>
                    <a:pt x="694699" y="108990"/>
                    <a:pt x="622930" y="467833"/>
                  </a:cubicBezTo>
                  <a:cubicBezTo>
                    <a:pt x="618534" y="489813"/>
                    <a:pt x="630192" y="421541"/>
                    <a:pt x="644195" y="404037"/>
                  </a:cubicBezTo>
                  <a:cubicBezTo>
                    <a:pt x="660160" y="384080"/>
                    <a:pt x="0" y="907587"/>
                    <a:pt x="22190" y="894907"/>
                  </a:cubicBezTo>
                  <a:cubicBezTo>
                    <a:pt x="95767" y="852863"/>
                    <a:pt x="785274" y="321569"/>
                    <a:pt x="856846" y="297712"/>
                  </a:cubicBezTo>
                  <a:cubicBezTo>
                    <a:pt x="871023" y="283535"/>
                    <a:pt x="890410" y="237249"/>
                    <a:pt x="899376" y="255181"/>
                  </a:cubicBezTo>
                  <a:cubicBezTo>
                    <a:pt x="924158" y="304745"/>
                    <a:pt x="920641" y="556222"/>
                    <a:pt x="920641" y="3402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20" name="Oval 8">
              <a:extLst>
                <a:ext uri="{FF2B5EF4-FFF2-40B4-BE49-F238E27FC236}">
                  <a16:creationId xmlns:a16="http://schemas.microsoft.com/office/drawing/2014/main" id="{08A08FBA-B8BF-4DEF-AF1B-163675C45AD2}"/>
                </a:ext>
              </a:extLst>
            </p:cNvPr>
            <p:cNvSpPr>
              <a:spLocks noChangeAspect="1" noChangeArrowheads="1"/>
            </p:cNvSpPr>
            <p:nvPr/>
          </p:nvSpPr>
          <p:spPr bwMode="auto">
            <a:xfrm>
              <a:off x="9482863" y="531812"/>
              <a:ext cx="1828800" cy="1786793"/>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pSp>
      <p:grpSp>
        <p:nvGrpSpPr>
          <p:cNvPr id="2" name="Group 1">
            <a:extLst>
              <a:ext uri="{FF2B5EF4-FFF2-40B4-BE49-F238E27FC236}">
                <a16:creationId xmlns:a16="http://schemas.microsoft.com/office/drawing/2014/main" id="{C5409E82-C00B-4653-8D51-F551C99F7F3D}"/>
              </a:ext>
            </a:extLst>
          </p:cNvPr>
          <p:cNvGrpSpPr/>
          <p:nvPr/>
        </p:nvGrpSpPr>
        <p:grpSpPr>
          <a:xfrm>
            <a:off x="1890604" y="615357"/>
            <a:ext cx="2225892" cy="2123384"/>
            <a:chOff x="845686" y="609600"/>
            <a:chExt cx="2225892" cy="2123384"/>
          </a:xfrm>
        </p:grpSpPr>
        <p:pic>
          <p:nvPicPr>
            <p:cNvPr id="16" name="Picture 28" descr="Picture1.png">
              <a:extLst>
                <a:ext uri="{FF2B5EF4-FFF2-40B4-BE49-F238E27FC236}">
                  <a16:creationId xmlns:a16="http://schemas.microsoft.com/office/drawing/2014/main" id="{7E3F2F8D-BB4F-49B5-A944-FE29A426A0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686" y="609600"/>
              <a:ext cx="2225892" cy="2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9">
              <a:extLst>
                <a:ext uri="{FF2B5EF4-FFF2-40B4-BE49-F238E27FC236}">
                  <a16:creationId xmlns:a16="http://schemas.microsoft.com/office/drawing/2014/main" id="{F409E3A6-936C-4446-B2B2-2DC8AC1CFE58}"/>
                </a:ext>
              </a:extLst>
            </p:cNvPr>
            <p:cNvSpPr txBox="1">
              <a:spLocks noChangeArrowheads="1"/>
            </p:cNvSpPr>
            <p:nvPr/>
          </p:nvSpPr>
          <p:spPr bwMode="auto">
            <a:xfrm>
              <a:off x="950443" y="1614839"/>
              <a:ext cx="2020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1600" b="1" dirty="0">
                  <a:solidFill>
                    <a:srgbClr val="FFFFFF"/>
                  </a:solidFill>
                </a:rPr>
                <a:t>Harmony?</a:t>
              </a:r>
            </a:p>
            <a:p>
              <a:pPr algn="ctr"/>
              <a:r>
                <a:rPr lang="en-IN" altLang="en-US" sz="1600" b="1" dirty="0">
                  <a:solidFill>
                    <a:srgbClr val="FFFFFF"/>
                  </a:solidFill>
                </a:rPr>
                <a:t>Contradiction?</a:t>
              </a:r>
              <a:endParaRPr lang="en-US" altLang="en-US" sz="1600" b="1" dirty="0">
                <a:solidFill>
                  <a:srgbClr val="FFFFFF"/>
                </a:solidFill>
              </a:endParaRPr>
            </a:p>
          </p:txBody>
        </p:sp>
      </p:grpSp>
      <p:sp>
        <p:nvSpPr>
          <p:cNvPr id="24" name="Freeform 13">
            <a:extLst>
              <a:ext uri="{FF2B5EF4-FFF2-40B4-BE49-F238E27FC236}">
                <a16:creationId xmlns:a16="http://schemas.microsoft.com/office/drawing/2014/main" id="{2925F595-6FB9-4D5C-8E39-F96ABACC6FE2}"/>
              </a:ext>
            </a:extLst>
          </p:cNvPr>
          <p:cNvSpPr/>
          <p:nvPr/>
        </p:nvSpPr>
        <p:spPr>
          <a:xfrm>
            <a:off x="533400" y="4343400"/>
            <a:ext cx="2903659" cy="1766102"/>
          </a:xfrm>
          <a:custGeom>
            <a:avLst/>
            <a:gdLst>
              <a:gd name="connsiteX0" fmla="*/ 0 w 2456597"/>
              <a:gd name="connsiteY0" fmla="*/ 1394346 h 2661314"/>
              <a:gd name="connsiteX1" fmla="*/ 573206 w 2456597"/>
              <a:gd name="connsiteY1" fmla="*/ 425355 h 2661314"/>
              <a:gd name="connsiteX2" fmla="*/ 668740 w 2456597"/>
              <a:gd name="connsiteY2" fmla="*/ 2049439 h 2661314"/>
              <a:gd name="connsiteX3" fmla="*/ 1132764 w 2456597"/>
              <a:gd name="connsiteY3" fmla="*/ 84161 h 2661314"/>
              <a:gd name="connsiteX4" fmla="*/ 1624084 w 2456597"/>
              <a:gd name="connsiteY4" fmla="*/ 2554406 h 2661314"/>
              <a:gd name="connsiteX5" fmla="*/ 1801504 w 2456597"/>
              <a:gd name="connsiteY5" fmla="*/ 725606 h 2661314"/>
              <a:gd name="connsiteX6" fmla="*/ 2006221 w 2456597"/>
              <a:gd name="connsiteY6" fmla="*/ 1858370 h 2661314"/>
              <a:gd name="connsiteX7" fmla="*/ 2197290 w 2456597"/>
              <a:gd name="connsiteY7" fmla="*/ 1189630 h 2661314"/>
              <a:gd name="connsiteX8" fmla="*/ 2456597 w 2456597"/>
              <a:gd name="connsiteY8" fmla="*/ 1612710 h 2661314"/>
              <a:gd name="connsiteX9" fmla="*/ 2456597 w 2456597"/>
              <a:gd name="connsiteY9" fmla="*/ 1612710 h 2661314"/>
              <a:gd name="connsiteX10" fmla="*/ 2456597 w 2456597"/>
              <a:gd name="connsiteY10" fmla="*/ 1626358 h 2661314"/>
              <a:gd name="connsiteX11" fmla="*/ 2456597 w 2456597"/>
              <a:gd name="connsiteY11" fmla="*/ 1626358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597" h="2661314">
                <a:moveTo>
                  <a:pt x="0" y="1394346"/>
                </a:moveTo>
                <a:cubicBezTo>
                  <a:pt x="230874" y="855259"/>
                  <a:pt x="461749" y="316173"/>
                  <a:pt x="573206" y="425355"/>
                </a:cubicBezTo>
                <a:cubicBezTo>
                  <a:pt x="684663" y="534537"/>
                  <a:pt x="575480" y="2106305"/>
                  <a:pt x="668740" y="2049439"/>
                </a:cubicBezTo>
                <a:cubicBezTo>
                  <a:pt x="762000" y="1992573"/>
                  <a:pt x="973540" y="0"/>
                  <a:pt x="1132764" y="84161"/>
                </a:cubicBezTo>
                <a:cubicBezTo>
                  <a:pt x="1291988" y="168322"/>
                  <a:pt x="1512627" y="2447498"/>
                  <a:pt x="1624084" y="2554406"/>
                </a:cubicBezTo>
                <a:cubicBezTo>
                  <a:pt x="1735541" y="2661314"/>
                  <a:pt x="1737815" y="841612"/>
                  <a:pt x="1801504" y="725606"/>
                </a:cubicBezTo>
                <a:cubicBezTo>
                  <a:pt x="1865193" y="609600"/>
                  <a:pt x="1940257" y="1781033"/>
                  <a:pt x="2006221" y="1858370"/>
                </a:cubicBezTo>
                <a:cubicBezTo>
                  <a:pt x="2072185" y="1935707"/>
                  <a:pt x="2122227" y="1230573"/>
                  <a:pt x="2197290" y="1189630"/>
                </a:cubicBezTo>
                <a:cubicBezTo>
                  <a:pt x="2272353" y="1148687"/>
                  <a:pt x="2456597" y="1612710"/>
                  <a:pt x="2456597" y="1612710"/>
                </a:cubicBezTo>
                <a:lnTo>
                  <a:pt x="2456597" y="1612710"/>
                </a:lnTo>
                <a:lnTo>
                  <a:pt x="2456597" y="1626358"/>
                </a:lnTo>
                <a:lnTo>
                  <a:pt x="2456597" y="162635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 name="TextBox 24">
            <a:extLst>
              <a:ext uri="{FF2B5EF4-FFF2-40B4-BE49-F238E27FC236}">
                <a16:creationId xmlns:a16="http://schemas.microsoft.com/office/drawing/2014/main" id="{ED6E2154-176C-447B-83DA-37655692028D}"/>
              </a:ext>
            </a:extLst>
          </p:cNvPr>
          <p:cNvSpPr txBox="1"/>
          <p:nvPr/>
        </p:nvSpPr>
        <p:spPr>
          <a:xfrm>
            <a:off x="609600" y="4082534"/>
            <a:ext cx="2522659" cy="369332"/>
          </a:xfrm>
          <a:prstGeom prst="rect">
            <a:avLst/>
          </a:prstGeom>
          <a:noFill/>
        </p:spPr>
        <p:txBody>
          <a:bodyPr wrap="square">
            <a:spAutoFit/>
          </a:bodyPr>
          <a:lstStyle/>
          <a:p>
            <a:r>
              <a:rPr lang="en-IN" dirty="0"/>
              <a:t>🥳 </a:t>
            </a:r>
            <a:r>
              <a:rPr lang="en-IN" sz="1800" dirty="0"/>
              <a:t>Excitement…</a:t>
            </a:r>
            <a:endParaRPr lang="en-IN" dirty="0"/>
          </a:p>
        </p:txBody>
      </p:sp>
      <p:sp>
        <p:nvSpPr>
          <p:cNvPr id="26" name="TextBox 25">
            <a:extLst>
              <a:ext uri="{FF2B5EF4-FFF2-40B4-BE49-F238E27FC236}">
                <a16:creationId xmlns:a16="http://schemas.microsoft.com/office/drawing/2014/main" id="{46AAA7A8-5783-486E-820D-DCAB78EF1885}"/>
              </a:ext>
            </a:extLst>
          </p:cNvPr>
          <p:cNvSpPr txBox="1"/>
          <p:nvPr/>
        </p:nvSpPr>
        <p:spPr>
          <a:xfrm>
            <a:off x="609600" y="5791200"/>
            <a:ext cx="2217859" cy="369332"/>
          </a:xfrm>
          <a:prstGeom prst="rect">
            <a:avLst/>
          </a:prstGeom>
          <a:noFill/>
        </p:spPr>
        <p:txBody>
          <a:bodyPr wrap="square">
            <a:spAutoFit/>
          </a:bodyPr>
          <a:lstStyle/>
          <a:p>
            <a:pPr>
              <a:defRPr/>
            </a:pPr>
            <a:r>
              <a:rPr lang="en-IN" dirty="0"/>
              <a:t>😣 </a:t>
            </a:r>
            <a:r>
              <a:rPr lang="en-IN" sz="1800" dirty="0"/>
              <a:t>Depression…</a:t>
            </a:r>
          </a:p>
        </p:txBody>
      </p:sp>
      <p:cxnSp>
        <p:nvCxnSpPr>
          <p:cNvPr id="28" name="Straight Connector 27">
            <a:extLst>
              <a:ext uri="{FF2B5EF4-FFF2-40B4-BE49-F238E27FC236}">
                <a16:creationId xmlns:a16="http://schemas.microsoft.com/office/drawing/2014/main" id="{0D5D9C9B-35A8-4ED1-87F6-6490385CA536}"/>
              </a:ext>
            </a:extLst>
          </p:cNvPr>
          <p:cNvCxnSpPr>
            <a:cxnSpLocks/>
            <a:endCxn id="31759" idx="2"/>
          </p:cNvCxnSpPr>
          <p:nvPr/>
        </p:nvCxnSpPr>
        <p:spPr>
          <a:xfrm>
            <a:off x="7956331" y="5234152"/>
            <a:ext cx="1869440" cy="10141"/>
          </a:xfrm>
          <a:prstGeom prst="line">
            <a:avLst/>
          </a:prstGeom>
          <a:ln w="1905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D1AC221-54F4-4579-859D-11FBD911A139}"/>
              </a:ext>
            </a:extLst>
          </p:cNvPr>
          <p:cNvSpPr txBox="1"/>
          <p:nvPr/>
        </p:nvSpPr>
        <p:spPr>
          <a:xfrm>
            <a:off x="7939820" y="4346231"/>
            <a:ext cx="2522659" cy="369332"/>
          </a:xfrm>
          <a:prstGeom prst="rect">
            <a:avLst/>
          </a:prstGeom>
          <a:noFill/>
        </p:spPr>
        <p:txBody>
          <a:bodyPr wrap="square">
            <a:spAutoFit/>
          </a:bodyPr>
          <a:lstStyle/>
          <a:p>
            <a:r>
              <a:rPr lang="en-IN" dirty="0"/>
              <a:t>😊 State </a:t>
            </a:r>
            <a:r>
              <a:rPr lang="en-IN" sz="1800" dirty="0"/>
              <a:t>of harmony</a:t>
            </a:r>
            <a:endParaRPr lang="en-IN" dirty="0"/>
          </a:p>
        </p:txBody>
      </p:sp>
      <p:sp>
        <p:nvSpPr>
          <p:cNvPr id="30" name="TextBox 39">
            <a:extLst>
              <a:ext uri="{FF2B5EF4-FFF2-40B4-BE49-F238E27FC236}">
                <a16:creationId xmlns:a16="http://schemas.microsoft.com/office/drawing/2014/main" id="{3D7603C5-87B6-48BB-A263-BDA6C7C3B0CF}"/>
              </a:ext>
            </a:extLst>
          </p:cNvPr>
          <p:cNvSpPr txBox="1">
            <a:spLocks noChangeArrowheads="1"/>
          </p:cNvSpPr>
          <p:nvPr/>
        </p:nvSpPr>
        <p:spPr bwMode="auto">
          <a:xfrm>
            <a:off x="8190712" y="1507772"/>
            <a:ext cx="2020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1600" b="1" dirty="0"/>
              <a:t>Harmony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8717D1F-EAE5-4B95-8640-880F4DCDA29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IN" altLang="en-US"/>
          </a:p>
        </p:txBody>
      </p:sp>
      <p:sp>
        <p:nvSpPr>
          <p:cNvPr id="3" name="Text Placeholder 2">
            <a:extLst>
              <a:ext uri="{FF2B5EF4-FFF2-40B4-BE49-F238E27FC236}">
                <a16:creationId xmlns:a16="http://schemas.microsoft.com/office/drawing/2014/main" id="{1E8D9455-4D74-4F25-8E5A-FBE3ACB021B6}"/>
              </a:ext>
            </a:extLst>
          </p:cNvPr>
          <p:cNvSpPr>
            <a:spLocks noGrp="1"/>
          </p:cNvSpPr>
          <p:nvPr>
            <p:ph type="body" sz="quarter" idx="13"/>
          </p:nvPr>
        </p:nvSpPr>
        <p:spPr/>
        <p:txBody>
          <a:bodyPr>
            <a:noAutofit/>
          </a:bodyPr>
          <a:lstStyle/>
          <a:p>
            <a:pPr>
              <a:buFont typeface="Symbol" pitchFamily="18" charset="2"/>
              <a:buNone/>
              <a:defRPr/>
            </a:pPr>
            <a:r>
              <a:rPr altLang="en-US" dirty="0"/>
              <a:t>Imagination may be motivated by preconditioning, sensation or natural acceptance</a:t>
            </a:r>
          </a:p>
          <a:p>
            <a:pPr>
              <a:buFont typeface="Symbol" pitchFamily="18" charset="2"/>
              <a:buNone/>
              <a:defRPr/>
            </a:pPr>
            <a:endParaRPr altLang="en-US" dirty="0"/>
          </a:p>
          <a:p>
            <a:pPr marL="0" indent="0">
              <a:buFont typeface="Symbol" pitchFamily="18" charset="2"/>
              <a:buNone/>
              <a:defRPr/>
            </a:pPr>
            <a:r>
              <a:rPr altLang="en-US" dirty="0"/>
              <a:t>When imagination is fully guided by natural acceptance, the Self is in harmony; and there is continuity of happiness</a:t>
            </a:r>
          </a:p>
          <a:p>
            <a:pPr marL="228600" lvl="1" indent="0">
              <a:buFont typeface="Wingdings" pitchFamily="2" charset="2"/>
              <a:buNone/>
              <a:defRPr/>
            </a:pPr>
            <a:endParaRPr altLang="en-US" sz="2200" dirty="0"/>
          </a:p>
          <a:p>
            <a:pPr marL="0" indent="0">
              <a:buFont typeface="Symbol" pitchFamily="18" charset="2"/>
              <a:buNone/>
              <a:defRPr/>
            </a:pPr>
            <a:r>
              <a:rPr altLang="en-US" dirty="0"/>
              <a:t>When the imagination is coming from preconditioning or sensation, it is unclear if one is in a state of happiness or unhappiness. In such a state, one may succumb to </a:t>
            </a:r>
            <a:r>
              <a:rPr altLang="en-US" dirty="0" err="1"/>
              <a:t>preconditionings</a:t>
            </a:r>
            <a:r>
              <a:rPr altLang="en-US" dirty="0"/>
              <a:t>, get carried away by sensation, and have multiple unresolved concerns</a:t>
            </a:r>
          </a:p>
          <a:p>
            <a:pPr lvl="1">
              <a:defRPr/>
            </a:pPr>
            <a:r>
              <a:rPr altLang="en-US" dirty="0"/>
              <a:t>The state of the self is largely dictated by external influences</a:t>
            </a:r>
          </a:p>
          <a:p>
            <a:pPr lvl="1">
              <a:defRPr/>
            </a:pPr>
            <a:r>
              <a:rPr altLang="en-US" dirty="0"/>
              <a:t>One is enslaved (</a:t>
            </a:r>
            <a:r>
              <a:rPr altLang="en-US" dirty="0" err="1"/>
              <a:t>परतंत्र</a:t>
            </a:r>
            <a:r>
              <a:rPr altLang="en-US" dirty="0"/>
              <a:t>) by one's own </a:t>
            </a:r>
            <a:r>
              <a:rPr altLang="en-US" dirty="0" err="1"/>
              <a:t>preconditionings</a:t>
            </a:r>
            <a:r>
              <a:rPr altLang="en-US" dirty="0"/>
              <a:t>, sensation</a:t>
            </a:r>
          </a:p>
          <a:p>
            <a:pPr lvl="1">
              <a:defRPr/>
            </a:pPr>
            <a:r>
              <a:rPr altLang="en-US" dirty="0"/>
              <a:t>In this state, the conduct is indefinite (it may be human or inhuman)</a:t>
            </a:r>
          </a:p>
          <a:p>
            <a:pPr marL="0" indent="0">
              <a:buNone/>
              <a:defRPr/>
            </a:pPr>
            <a:endParaRPr lang="en-US" altLang="en-US" dirty="0"/>
          </a:p>
          <a:p>
            <a:pPr marL="0" indent="0">
              <a:buNone/>
              <a:defRPr/>
            </a:pPr>
            <a:r>
              <a:rPr lang="en-US" altLang="en-US" dirty="0"/>
              <a:t>By making effort for right understanding, one can ensure the right feeling within, be free from enslavement, be </a:t>
            </a:r>
            <a:r>
              <a:rPr lang="en-IN" altLang="en-US" dirty="0"/>
              <a:t>self-organized (</a:t>
            </a:r>
            <a:r>
              <a:rPr lang="hi-IN" altLang="en-US" dirty="0"/>
              <a:t>स्वतंत्र)</a:t>
            </a:r>
            <a:r>
              <a:rPr lang="en-US" altLang="en-US" dirty="0"/>
              <a:t> and be in a state of continuous happiness</a:t>
            </a:r>
          </a:p>
          <a:p>
            <a:pPr marL="0" indent="0">
              <a:buNone/>
              <a:defRPr/>
            </a:pPr>
            <a:endParaRPr lang="en-US" altLang="en-US" sz="1600" dirty="0"/>
          </a:p>
          <a:p>
            <a:pPr marL="0" indent="0">
              <a:buNone/>
              <a:defRPr/>
            </a:pPr>
            <a:r>
              <a:rPr altLang="en-US" dirty="0"/>
              <a:t>In this way, our concerns get resolved </a:t>
            </a:r>
            <a:r>
              <a:rPr lang="en-IN" altLang="en-US" dirty="0"/>
              <a:t>naturally</a:t>
            </a:r>
            <a:endParaRPr altLang="en-US" dirty="0"/>
          </a:p>
          <a:p>
            <a:pPr marL="0" indent="0">
              <a:buFont typeface="Symbol" pitchFamily="18" charset="2"/>
              <a:buNone/>
              <a:defRPr/>
            </a:pPr>
            <a:endParaRPr dirty="0"/>
          </a:p>
          <a:p>
            <a:pPr marL="0" indent="0">
              <a:buFont typeface="Symbol" pitchFamily="18" charset="2"/>
              <a:buNone/>
              <a:defRPr/>
            </a:pPr>
            <a:endParaRPr dirty="0"/>
          </a:p>
          <a:p>
            <a:pPr marL="0" indent="0">
              <a:buFont typeface="Symbol" pitchFamily="18" charset="2"/>
              <a:buNone/>
              <a:defRPr/>
            </a:pP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a:extLst>
              <a:ext uri="{FF2B5EF4-FFF2-40B4-BE49-F238E27FC236}">
                <a16:creationId xmlns:a16="http://schemas.microsoft.com/office/drawing/2014/main" id="{1934E1AE-19C0-45C0-8448-987C2A97FA4D}"/>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a:latin typeface="Arial" panose="020B0604020202020204" pitchFamily="34" charset="0"/>
                <a:cs typeface="Arial" panose="020B0604020202020204" pitchFamily="34" charset="0"/>
              </a:rPr>
              <a:t>Home Assignment</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44A2-8B59-4945-8F64-199007466D6A}"/>
              </a:ext>
            </a:extLst>
          </p:cNvPr>
          <p:cNvSpPr>
            <a:spLocks noGrp="1"/>
          </p:cNvSpPr>
          <p:nvPr>
            <p:ph type="title"/>
          </p:nvPr>
        </p:nvSpPr>
        <p:spPr/>
        <p:txBody>
          <a:bodyPr/>
          <a:lstStyle/>
          <a:p>
            <a:r>
              <a:rPr lang="en-US" altLang="en-US" dirty="0"/>
              <a:t>Home Assignment</a:t>
            </a:r>
            <a:endParaRPr lang="en-IN" dirty="0"/>
          </a:p>
        </p:txBody>
      </p:sp>
      <p:sp>
        <p:nvSpPr>
          <p:cNvPr id="3" name="Text Placeholder 2">
            <a:extLst>
              <a:ext uri="{FF2B5EF4-FFF2-40B4-BE49-F238E27FC236}">
                <a16:creationId xmlns:a16="http://schemas.microsoft.com/office/drawing/2014/main" id="{9FE201D4-142E-4247-9E74-0851175A90FB}"/>
              </a:ext>
            </a:extLst>
          </p:cNvPr>
          <p:cNvSpPr>
            <a:spLocks noGrp="1"/>
          </p:cNvSpPr>
          <p:nvPr>
            <p:ph type="body" sz="quarter" idx="13"/>
          </p:nvPr>
        </p:nvSpPr>
        <p:spPr/>
        <p:txBody>
          <a:bodyPr>
            <a:normAutofit lnSpcReduction="10000"/>
          </a:bodyPr>
          <a:lstStyle/>
          <a:p>
            <a:pPr marL="0" indent="0">
              <a:buNone/>
            </a:pPr>
            <a:r>
              <a:rPr lang="en-IN" altLang="en-US" dirty="0">
                <a:solidFill>
                  <a:srgbClr val="FF0000"/>
                </a:solidFill>
              </a:rPr>
              <a:t>6.1.</a:t>
            </a:r>
            <a:r>
              <a:rPr lang="en-IN" altLang="en-US" dirty="0"/>
              <a:t> </a:t>
            </a:r>
            <a:r>
              <a:rPr lang="en-US" dirty="0"/>
              <a:t>Take your list of concerns at individual level</a:t>
            </a:r>
          </a:p>
          <a:p>
            <a:pPr marL="0" indent="0">
              <a:buNone/>
            </a:pPr>
            <a:endParaRPr lang="en-US" dirty="0"/>
          </a:p>
          <a:p>
            <a:pPr marL="0" indent="0">
              <a:buNone/>
            </a:pPr>
            <a:r>
              <a:rPr lang="en-US" dirty="0"/>
              <a:t>For each concern, find out the preconditioning or sensation that is behind that concern</a:t>
            </a:r>
          </a:p>
          <a:p>
            <a:pPr marL="0" indent="0">
              <a:buNone/>
            </a:pPr>
            <a:endParaRPr lang="en-US" dirty="0"/>
          </a:p>
          <a:p>
            <a:pPr marL="0" indent="0">
              <a:buNone/>
            </a:pPr>
            <a:r>
              <a:rPr lang="en-US" dirty="0"/>
              <a:t>Then find out what you need to understand to resolve your concerns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As we cover more content, keep exploring the possible resolution of each concern</a:t>
            </a:r>
          </a:p>
          <a:p>
            <a:pPr marL="0" indent="0">
              <a:buNone/>
            </a:pPr>
            <a:endParaRPr lang="en-US" dirty="0"/>
          </a:p>
        </p:txBody>
      </p:sp>
    </p:spTree>
    <p:extLst>
      <p:ext uri="{BB962C8B-B14F-4D97-AF65-F5344CB8AC3E}">
        <p14:creationId xmlns:p14="http://schemas.microsoft.com/office/powerpoint/2010/main" val="44088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4">
            <a:extLst>
              <a:ext uri="{FF2B5EF4-FFF2-40B4-BE49-F238E27FC236}">
                <a16:creationId xmlns:a16="http://schemas.microsoft.com/office/drawing/2014/main" id="{9A4BB01F-BEA5-4AB3-B52A-A0E9D42F32D5}"/>
              </a:ext>
            </a:extLst>
          </p:cNvPr>
          <p:cNvSpPr>
            <a:spLocks noGrp="1" noChangeArrowheads="1"/>
          </p:cNvSpPr>
          <p:nvPr>
            <p:ph type="subTitle" idx="1"/>
          </p:nvPr>
        </p:nvSpPr>
        <p:spPr>
          <a:xfrm>
            <a:off x="609600" y="3900488"/>
            <a:ext cx="11049000" cy="103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13315" name="Title 3">
            <a:extLst>
              <a:ext uri="{FF2B5EF4-FFF2-40B4-BE49-F238E27FC236}">
                <a16:creationId xmlns:a16="http://schemas.microsoft.com/office/drawing/2014/main" id="{8D20C97A-6A94-4A09-AC85-8E2ADC75575E}"/>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a:extLst>
              <a:ext uri="{FF2B5EF4-FFF2-40B4-BE49-F238E27FC236}">
                <a16:creationId xmlns:a16="http://schemas.microsoft.com/office/drawing/2014/main" id="{73F277A1-18F0-4D5F-ACF5-E7261B49DC51}"/>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a:latin typeface="Arial" panose="020B0604020202020204" pitchFamily="34" charset="0"/>
                <a:cs typeface="Arial" panose="020B0604020202020204" pitchFamily="34" charset="0"/>
              </a:rPr>
              <a:t>Questions</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D8E2A5-24E8-4D5F-A971-0A2F02883111}"/>
              </a:ext>
            </a:extLst>
          </p:cNvPr>
          <p:cNvSpPr>
            <a:spLocks noGrp="1"/>
          </p:cNvSpPr>
          <p:nvPr>
            <p:ph sz="half" idx="1"/>
          </p:nvPr>
        </p:nvSpPr>
        <p:spPr/>
        <p:txBody>
          <a:bodyPr/>
          <a:lstStyle/>
          <a:p>
            <a:pPr marL="0" indent="0">
              <a:buNone/>
            </a:pPr>
            <a:r>
              <a:rPr lang="en-IN" sz="2000" dirty="0">
                <a:solidFill>
                  <a:srgbClr val="FF0000"/>
                </a:solidFill>
              </a:rPr>
              <a:t>Money is everything</a:t>
            </a:r>
          </a:p>
          <a:p>
            <a:pPr marL="0" indent="0">
              <a:buNone/>
            </a:pPr>
            <a:r>
              <a:rPr lang="en-IN" sz="2000" dirty="0">
                <a:solidFill>
                  <a:srgbClr val="FF0000"/>
                </a:solidFill>
              </a:rPr>
              <a:t>Human being is merely the body</a:t>
            </a:r>
          </a:p>
          <a:p>
            <a:pPr marL="0" indent="0">
              <a:buNone/>
            </a:pPr>
            <a:r>
              <a:rPr lang="en-IN" sz="2000" dirty="0">
                <a:solidFill>
                  <a:srgbClr val="FF0000"/>
                </a:solidFill>
              </a:rPr>
              <a:t>Success is getting ahead of others</a:t>
            </a:r>
          </a:p>
          <a:p>
            <a:pPr marL="0" indent="0">
              <a:buNone/>
            </a:pPr>
            <a:r>
              <a:rPr lang="en-US" sz="2000" dirty="0">
                <a:solidFill>
                  <a:srgbClr val="FF0000"/>
                </a:solidFill>
              </a:rPr>
              <a:t>Speaking in a particular language fetches respect</a:t>
            </a:r>
          </a:p>
          <a:p>
            <a:pPr marL="0" indent="0">
              <a:buNone/>
            </a:pPr>
            <a:r>
              <a:rPr lang="en-US" sz="2000" dirty="0">
                <a:solidFill>
                  <a:srgbClr val="FF0000"/>
                </a:solidFill>
              </a:rPr>
              <a:t>Freedom is using foul language</a:t>
            </a:r>
          </a:p>
          <a:p>
            <a:pPr marL="0" indent="0">
              <a:buNone/>
            </a:pPr>
            <a:r>
              <a:rPr lang="en-US" sz="2000" dirty="0">
                <a:solidFill>
                  <a:srgbClr val="FF0000"/>
                </a:solidFill>
              </a:rPr>
              <a:t>Exclusive clothes needed to be center of attraction</a:t>
            </a:r>
          </a:p>
          <a:p>
            <a:pPr marL="0" indent="0">
              <a:buNone/>
            </a:pPr>
            <a:r>
              <a:rPr lang="en-US" sz="2000" dirty="0">
                <a:solidFill>
                  <a:srgbClr val="FF0000"/>
                </a:solidFill>
              </a:rPr>
              <a:t>Show-off is needed to survive in the society</a:t>
            </a:r>
          </a:p>
          <a:p>
            <a:pPr marL="0" indent="0">
              <a:buNone/>
            </a:pPr>
            <a:r>
              <a:rPr lang="en-IN" sz="2000" dirty="0">
                <a:solidFill>
                  <a:srgbClr val="FF0000"/>
                </a:solidFill>
              </a:rPr>
              <a:t>Latest gadgets are status symbols</a:t>
            </a:r>
          </a:p>
          <a:p>
            <a:pPr marL="0" indent="0">
              <a:buNone/>
            </a:pPr>
            <a:r>
              <a:rPr lang="en-IN" sz="2000" dirty="0">
                <a:solidFill>
                  <a:srgbClr val="FF0000"/>
                </a:solidFill>
              </a:rPr>
              <a:t>If I don’t do like others, I will be isolated, left behind</a:t>
            </a:r>
          </a:p>
          <a:p>
            <a:pPr marL="0" indent="0">
              <a:buNone/>
            </a:pPr>
            <a:r>
              <a:rPr lang="en-IN" sz="2000" dirty="0">
                <a:solidFill>
                  <a:srgbClr val="FF0000"/>
                </a:solidFill>
              </a:rPr>
              <a:t>Struggle for survival, survival of the fittest</a:t>
            </a:r>
          </a:p>
          <a:p>
            <a:pPr marL="0" indent="0">
              <a:buNone/>
            </a:pPr>
            <a:r>
              <a:rPr lang="en-IN" sz="2000" dirty="0">
                <a:solidFill>
                  <a:srgbClr val="FF0000"/>
                </a:solidFill>
              </a:rPr>
              <a:t>You have to be selfish to survive</a:t>
            </a:r>
          </a:p>
          <a:p>
            <a:pPr marL="0" indent="0">
              <a:buNone/>
            </a:pPr>
            <a:r>
              <a:rPr lang="en-IN" sz="2000" dirty="0">
                <a:solidFill>
                  <a:srgbClr val="FF0000"/>
                </a:solidFill>
              </a:rPr>
              <a:t>Eat drink and make merry</a:t>
            </a:r>
          </a:p>
          <a:p>
            <a:pPr marL="0" indent="0">
              <a:buNone/>
            </a:pPr>
            <a:r>
              <a:rPr lang="en-IN" sz="2000" dirty="0">
                <a:solidFill>
                  <a:srgbClr val="FF0000"/>
                </a:solidFill>
              </a:rPr>
              <a:t>Make money and have fun</a:t>
            </a:r>
          </a:p>
          <a:p>
            <a:pPr marL="0" indent="0">
              <a:buNone/>
            </a:pPr>
            <a:r>
              <a:rPr lang="en-IN" sz="2000" dirty="0">
                <a:solidFill>
                  <a:srgbClr val="FF0000"/>
                </a:solidFill>
              </a:rPr>
              <a:t>No one is trustworthy</a:t>
            </a:r>
          </a:p>
          <a:p>
            <a:pPr marL="0" indent="0">
              <a:buNone/>
            </a:pPr>
            <a:endParaRPr lang="en-IN" sz="2000" dirty="0">
              <a:solidFill>
                <a:srgbClr val="FF0000"/>
              </a:solidFill>
            </a:endParaRPr>
          </a:p>
          <a:p>
            <a:pPr marL="0" indent="0">
              <a:buNone/>
            </a:pPr>
            <a:r>
              <a:rPr lang="en-IN" sz="2000" dirty="0"/>
              <a:t>The list could be much longer…</a:t>
            </a:r>
          </a:p>
          <a:p>
            <a:pPr marL="0" indent="0">
              <a:buNone/>
            </a:pPr>
            <a:endParaRPr lang="en-IN" sz="2000" dirty="0">
              <a:solidFill>
                <a:srgbClr val="FF0000"/>
              </a:solidFill>
            </a:endParaRPr>
          </a:p>
        </p:txBody>
      </p:sp>
      <p:sp>
        <p:nvSpPr>
          <p:cNvPr id="6" name="Content Placeholder 5">
            <a:extLst>
              <a:ext uri="{FF2B5EF4-FFF2-40B4-BE49-F238E27FC236}">
                <a16:creationId xmlns:a16="http://schemas.microsoft.com/office/drawing/2014/main" id="{F156C1A9-0E9F-40E5-9638-683831033642}"/>
              </a:ext>
            </a:extLst>
          </p:cNvPr>
          <p:cNvSpPr>
            <a:spLocks noGrp="1"/>
          </p:cNvSpPr>
          <p:nvPr>
            <p:ph sz="half" idx="2"/>
          </p:nvPr>
        </p:nvSpPr>
        <p:spPr/>
        <p:txBody>
          <a:bodyPr/>
          <a:lstStyle/>
          <a:p>
            <a:pPr marL="0" indent="0">
              <a:buNone/>
            </a:pPr>
            <a:r>
              <a:rPr lang="en-IN" altLang="en-US" sz="2000" dirty="0">
                <a:solidFill>
                  <a:srgbClr val="FF0000"/>
                </a:solidFill>
              </a:rPr>
              <a:t>Peer pressure</a:t>
            </a:r>
          </a:p>
          <a:p>
            <a:pPr marL="0" indent="0">
              <a:buNone/>
            </a:pPr>
            <a:r>
              <a:rPr lang="en-IN" altLang="en-US" sz="2000" dirty="0">
                <a:solidFill>
                  <a:srgbClr val="FF0000"/>
                </a:solidFill>
              </a:rPr>
              <a:t>Stress</a:t>
            </a:r>
          </a:p>
          <a:p>
            <a:pPr marL="0" indent="0">
              <a:buNone/>
            </a:pPr>
            <a:r>
              <a:rPr lang="en-IN" altLang="en-US" sz="2000">
                <a:solidFill>
                  <a:srgbClr val="FF0000"/>
                </a:solidFill>
              </a:rPr>
              <a:t>Procrastination</a:t>
            </a:r>
            <a:endParaRPr lang="en-IN" altLang="en-US" sz="2000" dirty="0">
              <a:solidFill>
                <a:srgbClr val="FF0000"/>
              </a:solidFill>
            </a:endParaRPr>
          </a:p>
          <a:p>
            <a:pPr marL="0" indent="0">
              <a:buNone/>
            </a:pPr>
            <a:r>
              <a:rPr lang="en-IN" altLang="en-US" sz="2000" dirty="0">
                <a:solidFill>
                  <a:srgbClr val="FF0000"/>
                </a:solidFill>
              </a:rPr>
              <a:t>Wastage of time</a:t>
            </a:r>
          </a:p>
          <a:p>
            <a:pPr marL="0" indent="0">
              <a:buNone/>
            </a:pPr>
            <a:r>
              <a:rPr lang="en-IN" altLang="en-US" sz="2000" dirty="0">
                <a:solidFill>
                  <a:srgbClr val="FF0000"/>
                </a:solidFill>
              </a:rPr>
              <a:t>Indulgence</a:t>
            </a:r>
          </a:p>
          <a:p>
            <a:pPr marL="0" indent="0">
              <a:buNone/>
            </a:pPr>
            <a:r>
              <a:rPr lang="en-IN" altLang="en-US" sz="2000" dirty="0">
                <a:solidFill>
                  <a:srgbClr val="FF0000"/>
                </a:solidFill>
              </a:rPr>
              <a:t>Addiction</a:t>
            </a:r>
          </a:p>
          <a:p>
            <a:pPr marL="0" indent="0">
              <a:buNone/>
            </a:pPr>
            <a:r>
              <a:rPr lang="en-IN" altLang="en-US" sz="2000" dirty="0">
                <a:solidFill>
                  <a:srgbClr val="FF0000"/>
                </a:solidFill>
              </a:rPr>
              <a:t>Extravagance</a:t>
            </a:r>
          </a:p>
          <a:p>
            <a:pPr marL="0" indent="0">
              <a:buNone/>
            </a:pPr>
            <a:r>
              <a:rPr lang="en-IN" altLang="en-US" sz="2000" dirty="0">
                <a:solidFill>
                  <a:srgbClr val="FF0000"/>
                </a:solidFill>
              </a:rPr>
              <a:t>Poor health</a:t>
            </a:r>
          </a:p>
          <a:p>
            <a:pPr marL="0" indent="0">
              <a:buNone/>
            </a:pPr>
            <a:r>
              <a:rPr lang="en-IN" altLang="en-US" sz="2000" dirty="0">
                <a:solidFill>
                  <a:srgbClr val="FF0000"/>
                </a:solidFill>
              </a:rPr>
              <a:t>Domination</a:t>
            </a:r>
          </a:p>
          <a:p>
            <a:pPr marL="0" indent="0">
              <a:buNone/>
            </a:pPr>
            <a:r>
              <a:rPr lang="en-IN" altLang="en-US" sz="2000" dirty="0">
                <a:solidFill>
                  <a:srgbClr val="FF0000"/>
                </a:solidFill>
              </a:rPr>
              <a:t>Fear</a:t>
            </a:r>
          </a:p>
          <a:p>
            <a:pPr marL="0" indent="0">
              <a:buNone/>
            </a:pPr>
            <a:r>
              <a:rPr lang="en-IN" altLang="en-US" sz="2000" dirty="0">
                <a:solidFill>
                  <a:srgbClr val="FF0000"/>
                </a:solidFill>
              </a:rPr>
              <a:t>Anger</a:t>
            </a:r>
          </a:p>
          <a:p>
            <a:pPr marL="0" indent="0">
              <a:buNone/>
            </a:pPr>
            <a:r>
              <a:rPr lang="en-IN" altLang="en-US" sz="2000" dirty="0">
                <a:solidFill>
                  <a:srgbClr val="FF0000"/>
                </a:solidFill>
              </a:rPr>
              <a:t>Over thinking</a:t>
            </a:r>
          </a:p>
          <a:p>
            <a:pPr marL="0" indent="0">
              <a:buNone/>
            </a:pPr>
            <a:r>
              <a:rPr lang="en-IN" altLang="en-US" sz="2000" dirty="0">
                <a:solidFill>
                  <a:srgbClr val="FF0000"/>
                </a:solidFill>
              </a:rPr>
              <a:t>Negative thinking</a:t>
            </a:r>
          </a:p>
          <a:p>
            <a:pPr marL="0" indent="0">
              <a:buNone/>
            </a:pPr>
            <a:r>
              <a:rPr lang="en-IN" altLang="en-US" sz="2000" dirty="0">
                <a:solidFill>
                  <a:srgbClr val="FF0000"/>
                </a:solidFill>
              </a:rPr>
              <a:t>Depression</a:t>
            </a:r>
          </a:p>
          <a:p>
            <a:pPr marL="0" indent="0">
              <a:buNone/>
            </a:pPr>
            <a:r>
              <a:rPr lang="en-IN" altLang="en-US" sz="2000" dirty="0">
                <a:solidFill>
                  <a:srgbClr val="FF0000"/>
                </a:solidFill>
              </a:rPr>
              <a:t>Self harming</a:t>
            </a:r>
          </a:p>
          <a:p>
            <a:pPr marL="0" indent="0">
              <a:buNone/>
            </a:pPr>
            <a:r>
              <a:rPr lang="en-IN" altLang="en-US" sz="2000" dirty="0">
                <a:solidFill>
                  <a:srgbClr val="FF0000"/>
                </a:solidFill>
              </a:rPr>
              <a:t>Suicidal thoughts…</a:t>
            </a:r>
          </a:p>
        </p:txBody>
      </p:sp>
      <p:sp>
        <p:nvSpPr>
          <p:cNvPr id="4" name="Title 3">
            <a:extLst>
              <a:ext uri="{FF2B5EF4-FFF2-40B4-BE49-F238E27FC236}">
                <a16:creationId xmlns:a16="http://schemas.microsoft.com/office/drawing/2014/main" id="{368D6435-C706-48FE-A30A-45DFC63131CC}"/>
              </a:ext>
            </a:extLst>
          </p:cNvPr>
          <p:cNvSpPr>
            <a:spLocks noGrp="1"/>
          </p:cNvSpPr>
          <p:nvPr>
            <p:ph type="title"/>
          </p:nvPr>
        </p:nvSpPr>
        <p:spPr/>
        <p:txBody>
          <a:bodyPr/>
          <a:lstStyle/>
          <a:p>
            <a:r>
              <a:rPr lang="en-IN" sz="2000" dirty="0"/>
              <a:t>Enslavement of </a:t>
            </a:r>
            <a:r>
              <a:rPr lang="en-IN" sz="2000" dirty="0" err="1"/>
              <a:t>Preconditionings</a:t>
            </a:r>
            <a:r>
              <a:rPr lang="en-IN" sz="2000" dirty="0"/>
              <a:t>, Sensations</a:t>
            </a:r>
          </a:p>
        </p:txBody>
      </p:sp>
      <p:sp>
        <p:nvSpPr>
          <p:cNvPr id="7" name="Content Placeholder 6">
            <a:extLst>
              <a:ext uri="{FF2B5EF4-FFF2-40B4-BE49-F238E27FC236}">
                <a16:creationId xmlns:a16="http://schemas.microsoft.com/office/drawing/2014/main" id="{0559F473-4803-4A0F-BD2F-C449A8E1CEC0}"/>
              </a:ext>
            </a:extLst>
          </p:cNvPr>
          <p:cNvSpPr>
            <a:spLocks noGrp="1"/>
          </p:cNvSpPr>
          <p:nvPr>
            <p:ph sz="quarter" idx="10"/>
          </p:nvPr>
        </p:nvSpPr>
        <p:spPr/>
        <p:txBody>
          <a:bodyPr/>
          <a:lstStyle/>
          <a:p>
            <a:r>
              <a:rPr lang="en-IN" sz="2000" dirty="0"/>
              <a:t>Outcome	(use for faculty only)</a:t>
            </a:r>
          </a:p>
        </p:txBody>
      </p:sp>
      <p:sp>
        <p:nvSpPr>
          <p:cNvPr id="9" name="TextBox 8">
            <a:extLst>
              <a:ext uri="{FF2B5EF4-FFF2-40B4-BE49-F238E27FC236}">
                <a16:creationId xmlns:a16="http://schemas.microsoft.com/office/drawing/2014/main" id="{0E7F87E8-6077-4FE5-8B45-B7E3B7ED819E}"/>
              </a:ext>
            </a:extLst>
          </p:cNvPr>
          <p:cNvSpPr txBox="1"/>
          <p:nvPr/>
        </p:nvSpPr>
        <p:spPr>
          <a:xfrm>
            <a:off x="10439400" y="3105834"/>
            <a:ext cx="1752600" cy="646331"/>
          </a:xfrm>
          <a:prstGeom prst="rect">
            <a:avLst/>
          </a:prstGeom>
          <a:noFill/>
        </p:spPr>
        <p:txBody>
          <a:bodyPr wrap="square">
            <a:spAutoFit/>
          </a:bodyPr>
          <a:lstStyle/>
          <a:p>
            <a:pPr marL="0" indent="0">
              <a:buNone/>
            </a:pPr>
            <a:r>
              <a:rPr lang="en-IN" sz="1800" dirty="0"/>
              <a:t>These become our concerns</a:t>
            </a:r>
          </a:p>
        </p:txBody>
      </p:sp>
    </p:spTree>
    <p:extLst>
      <p:ext uri="{BB962C8B-B14F-4D97-AF65-F5344CB8AC3E}">
        <p14:creationId xmlns:p14="http://schemas.microsoft.com/office/powerpoint/2010/main" val="238264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AAF21CD-F0C2-4705-9DB8-E3854326DE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Home Assignment</a:t>
            </a:r>
            <a:endParaRPr lang="en-GB" altLang="en-US"/>
          </a:p>
        </p:txBody>
      </p:sp>
      <p:sp>
        <p:nvSpPr>
          <p:cNvPr id="40963" name="Text Placeholder 2">
            <a:extLst>
              <a:ext uri="{FF2B5EF4-FFF2-40B4-BE49-F238E27FC236}">
                <a16:creationId xmlns:a16="http://schemas.microsoft.com/office/drawing/2014/main" id="{09F39EB7-6E38-464B-A027-FF0DFAE69D03}"/>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dirty="0">
                <a:solidFill>
                  <a:srgbClr val="FF0000"/>
                </a:solidFill>
              </a:rPr>
              <a:t>5.1. </a:t>
            </a:r>
            <a:r>
              <a:rPr lang="en-IN" altLang="en-US" dirty="0"/>
              <a:t>Could you see that you have two types of needs:</a:t>
            </a:r>
          </a:p>
          <a:p>
            <a:pPr lvl="1">
              <a:buFont typeface="Arial" panose="020B0604020202020204" pitchFamily="34" charset="0"/>
              <a:buChar char="•"/>
              <a:defRPr/>
            </a:pPr>
            <a:r>
              <a:rPr lang="en-IN" altLang="en-US" dirty="0"/>
              <a:t>A continuous need (like the need for respect) – need of the Self</a:t>
            </a:r>
          </a:p>
          <a:p>
            <a:pPr lvl="1">
              <a:buFont typeface="Arial" panose="020B0604020202020204" pitchFamily="34" charset="0"/>
              <a:buChar char="•"/>
              <a:defRPr/>
            </a:pPr>
            <a:r>
              <a:rPr lang="en-IN" altLang="en-US" dirty="0"/>
              <a:t>A temporary need, which is required from time to time (like the need for food) – need of the Body</a:t>
            </a:r>
          </a:p>
          <a:p>
            <a:pPr marL="0" indent="0">
              <a:buFont typeface="Symbol" pitchFamily="18" charset="2"/>
              <a:buNone/>
              <a:defRPr/>
            </a:pPr>
            <a:endParaRPr lang="en-IN" altLang="en-US" dirty="0">
              <a:solidFill>
                <a:srgbClr val="002060"/>
              </a:solidFill>
            </a:endParaRPr>
          </a:p>
          <a:p>
            <a:pPr marL="0" indent="0">
              <a:buNone/>
              <a:defRPr/>
            </a:pPr>
            <a:r>
              <a:rPr lang="en-IN" altLang="en-US" dirty="0">
                <a:solidFill>
                  <a:srgbClr val="FF0000"/>
                </a:solidFill>
              </a:rPr>
              <a:t>5.2. </a:t>
            </a:r>
            <a:r>
              <a:rPr lang="en-IN" altLang="en-US" dirty="0">
                <a:solidFill>
                  <a:srgbClr val="002060"/>
                </a:solidFill>
              </a:rPr>
              <a:t>Look into your list of aspirations. Classify it into 2 categories – aspirations related to the Body (like food) and aspirations related to the Self (like name and fame). Which aspirations are prominent – aspirations related to the Self or aspirations related to the Body? Reflect on how you are trying to fulfil the needs related to the Self. What is your takeaway from this exploration?</a:t>
            </a:r>
          </a:p>
          <a:p>
            <a:pPr marL="0" indent="0">
              <a:buFont typeface="Symbol" pitchFamily="18" charset="2"/>
              <a:buNone/>
              <a:defRPr/>
            </a:pPr>
            <a:endParaRPr lang="en-IN" altLang="en-US" dirty="0">
              <a:solidFill>
                <a:srgbClr val="002060"/>
              </a:solidFill>
            </a:endParaRPr>
          </a:p>
          <a:p>
            <a:pPr marL="0" indent="0">
              <a:buFont typeface="Symbol" pitchFamily="18" charset="2"/>
              <a:buNone/>
              <a:defRPr/>
            </a:pPr>
            <a:r>
              <a:rPr lang="en-IN" altLang="en-US" dirty="0">
                <a:solidFill>
                  <a:srgbClr val="FF0000"/>
                </a:solidFill>
              </a:rPr>
              <a:t>5.3. </a:t>
            </a:r>
            <a:r>
              <a:rPr lang="en-IN" altLang="en-US" dirty="0">
                <a:solidFill>
                  <a:srgbClr val="002060"/>
                </a:solidFill>
              </a:rPr>
              <a:t>Can you see you have an inherent faculty of natural acceptance? Is it always for harmony, for relationship?</a:t>
            </a:r>
          </a:p>
          <a:p>
            <a:pPr marL="0" indent="0">
              <a:buFont typeface="Symbol" pitchFamily="18" charset="2"/>
              <a:buNone/>
              <a:defRPr/>
            </a:pPr>
            <a:endParaRPr lang="en-IN" altLang="en-US" dirty="0">
              <a:solidFill>
                <a:srgbClr val="002060"/>
              </a:solidFill>
            </a:endParaRPr>
          </a:p>
          <a:p>
            <a:pPr marL="0" indent="0">
              <a:buFont typeface="Symbol" pitchFamily="18" charset="2"/>
              <a:buNone/>
              <a:defRPr/>
            </a:pPr>
            <a:r>
              <a:rPr lang="en-IN" altLang="en-US" dirty="0">
                <a:solidFill>
                  <a:srgbClr val="FF0000"/>
                </a:solidFill>
              </a:rPr>
              <a:t>5.4. </a:t>
            </a:r>
            <a:r>
              <a:rPr lang="en-IN" altLang="en-US" dirty="0">
                <a:solidFill>
                  <a:srgbClr val="002060"/>
                </a:solidFill>
              </a:rPr>
              <a:t>Can you see that something is going on in your imagination? Can you see that when you have a feeling that is naturally acceptable to you, you are in harmony, happy?</a:t>
            </a:r>
          </a:p>
          <a:p>
            <a:pPr marL="0" indent="0">
              <a:buFont typeface="Symbol" pitchFamily="18" charset="2"/>
              <a:buNone/>
              <a:defRPr/>
            </a:pPr>
            <a:endParaRPr lang="en-IN" altLang="en-US" dirty="0">
              <a:solidFill>
                <a:srgbClr val="002060"/>
              </a:solidFill>
            </a:endParaRPr>
          </a:p>
          <a:p>
            <a:pPr marL="0" indent="0">
              <a:buFont typeface="Symbol" pitchFamily="18" charset="2"/>
              <a:buNone/>
              <a:defRPr/>
            </a:pPr>
            <a:r>
              <a:rPr lang="en-IN" altLang="en-US" dirty="0">
                <a:solidFill>
                  <a:srgbClr val="FF0000"/>
                </a:solidFill>
              </a:rPr>
              <a:t>5.5. </a:t>
            </a:r>
            <a:r>
              <a:rPr lang="en-IN" altLang="en-US" dirty="0">
                <a:solidFill>
                  <a:srgbClr val="002060"/>
                </a:solidFill>
              </a:rPr>
              <a:t>Is the program for fulfilment of your aspirations and resolution of your concerns at the individual level clearer through this exploration? Discuss the program with your batchmates</a:t>
            </a:r>
          </a:p>
          <a:p>
            <a:pPr marL="0" indent="0">
              <a:buFont typeface="Symbol" pitchFamily="18" charset="2"/>
              <a:buNone/>
              <a:defRPr/>
            </a:pPr>
            <a:endParaRPr lang="en-IN" altLang="en-US" sz="1500" dirty="0"/>
          </a:p>
          <a:p>
            <a:pPr marL="0" indent="0">
              <a:buFont typeface="Symbol" pitchFamily="18" charset="2"/>
              <a:buNone/>
              <a:defRPr/>
            </a:pPr>
            <a:endParaRPr lang="en-IN" alt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1DE73C-850E-47AE-A6A6-F4E552B6260A}"/>
              </a:ext>
            </a:extLst>
          </p:cNvPr>
          <p:cNvSpPr>
            <a:spLocks noGrp="1"/>
          </p:cNvSpPr>
          <p:nvPr>
            <p:ph type="subTitle" idx="1"/>
          </p:nvPr>
        </p:nvSpPr>
        <p:spPr/>
        <p:txBody>
          <a:bodyPr/>
          <a:lstStyle/>
          <a:p>
            <a:pPr algn="ctr"/>
            <a:r>
              <a:rPr lang="en-US" dirty="0"/>
              <a:t>Developing self-confidence, overcoming peer pressure…</a:t>
            </a:r>
          </a:p>
        </p:txBody>
      </p:sp>
      <p:sp>
        <p:nvSpPr>
          <p:cNvPr id="4098" name="Title 10">
            <a:extLst>
              <a:ext uri="{FF2B5EF4-FFF2-40B4-BE49-F238E27FC236}">
                <a16:creationId xmlns:a16="http://schemas.microsoft.com/office/drawing/2014/main" id="{19EA6050-C723-4876-9E30-1ED463DD1B8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6</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Resolution of Concerns at the Individual Level </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id="{057FA6CC-97CB-43D4-AF3F-8F6C3608982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Introduction</a:t>
            </a:r>
            <a:endParaRPr lang="en-US" altLang="en-US" dirty="0"/>
          </a:p>
        </p:txBody>
      </p:sp>
      <p:sp>
        <p:nvSpPr>
          <p:cNvPr id="6147" name="Text Placeholder 3">
            <a:extLst>
              <a:ext uri="{FF2B5EF4-FFF2-40B4-BE49-F238E27FC236}">
                <a16:creationId xmlns:a16="http://schemas.microsoft.com/office/drawing/2014/main" id="{41E26556-5D96-45F6-8A0D-74BF35C28D0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IN" altLang="en-US" dirty="0"/>
              <a:t>In the previous lecture, we saw that human being is the co-existence of Self and Body.</a:t>
            </a:r>
          </a:p>
          <a:p>
            <a:pPr marL="0" indent="0">
              <a:buNone/>
            </a:pPr>
            <a:r>
              <a:rPr lang="en-IN" altLang="en-US" dirty="0"/>
              <a:t>When the imagination is guided by natural acceptance, it is in harmony, happiness</a:t>
            </a:r>
          </a:p>
          <a:p>
            <a:pPr marL="0" indent="0">
              <a:buNone/>
            </a:pPr>
            <a:endParaRPr lang="en-IN" altLang="en-US" dirty="0"/>
          </a:p>
          <a:p>
            <a:pPr marL="0" indent="0">
              <a:buNone/>
            </a:pPr>
            <a:r>
              <a:rPr lang="en-IN" altLang="en-US" dirty="0"/>
              <a:t>In this lecture, we will explore three sources of imagination</a:t>
            </a:r>
          </a:p>
          <a:p>
            <a:pPr marL="0" indent="0">
              <a:buNone/>
            </a:pPr>
            <a:endParaRPr lang="en-IN" altLang="en-US" dirty="0"/>
          </a:p>
          <a:p>
            <a:pPr marL="0" indent="0">
              <a:buNone/>
            </a:pPr>
            <a:r>
              <a:rPr lang="en-IN" altLang="en-US" dirty="0"/>
              <a:t>We will see that our concerns, like peer pressure, overthinking, procrastination, addiction, etc., arise when the imagination is not guided by natural acceptance</a:t>
            </a:r>
          </a:p>
          <a:p>
            <a:pPr marL="0" indent="0">
              <a:buNone/>
            </a:pPr>
            <a:endParaRPr lang="en-IN" altLang="en-US" dirty="0"/>
          </a:p>
          <a:p>
            <a:pPr marL="0" indent="0">
              <a:buNone/>
            </a:pPr>
            <a:r>
              <a:rPr lang="en-IN" altLang="en-US" dirty="0"/>
              <a:t>Our concerns are resolved when our imagination is in line with our natural acceptance</a:t>
            </a:r>
          </a:p>
          <a:p>
            <a:pPr marL="0" indent="0">
              <a:buNone/>
            </a:pPr>
            <a:endParaRPr altLang="en-US" dirty="0"/>
          </a:p>
        </p:txBody>
      </p:sp>
    </p:spTree>
    <p:extLst>
      <p:ext uri="{BB962C8B-B14F-4D97-AF65-F5344CB8AC3E}">
        <p14:creationId xmlns:p14="http://schemas.microsoft.com/office/powerpoint/2010/main" val="275363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D0702A37-A7AC-4C4C-9CED-5EA0A939C2E4}"/>
              </a:ext>
            </a:extLst>
          </p:cNvPr>
          <p:cNvSpPr/>
          <p:nvPr/>
        </p:nvSpPr>
        <p:spPr>
          <a:xfrm>
            <a:off x="534988" y="4181475"/>
            <a:ext cx="5084762" cy="66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4" name="Rectangle 23">
            <a:extLst>
              <a:ext uri="{FF2B5EF4-FFF2-40B4-BE49-F238E27FC236}">
                <a16:creationId xmlns:a16="http://schemas.microsoft.com/office/drawing/2014/main" id="{01742C57-5B76-4BD2-8200-94EABF799497}"/>
              </a:ext>
            </a:extLst>
          </p:cNvPr>
          <p:cNvSpPr/>
          <p:nvPr/>
        </p:nvSpPr>
        <p:spPr>
          <a:xfrm>
            <a:off x="534988" y="627063"/>
            <a:ext cx="5084762" cy="310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18436" name="Title 1">
            <a:extLst>
              <a:ext uri="{FF2B5EF4-FFF2-40B4-BE49-F238E27FC236}">
                <a16:creationId xmlns:a16="http://schemas.microsoft.com/office/drawing/2014/main" id="{E7BECFC1-5187-4BE5-AF55-1A6B36E4533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Recalling: Activities of the Self</a:t>
            </a:r>
          </a:p>
        </p:txBody>
      </p:sp>
      <p:sp>
        <p:nvSpPr>
          <p:cNvPr id="4" name="TextBox 38">
            <a:extLst>
              <a:ext uri="{FF2B5EF4-FFF2-40B4-BE49-F238E27FC236}">
                <a16:creationId xmlns:a16="http://schemas.microsoft.com/office/drawing/2014/main" id="{8DF807F3-588D-446A-9C8F-5D0FD81B3FF4}"/>
              </a:ext>
            </a:extLst>
          </p:cNvPr>
          <p:cNvSpPr txBox="1">
            <a:spLocks noChangeArrowheads="1"/>
          </p:cNvSpPr>
          <p:nvPr/>
        </p:nvSpPr>
        <p:spPr bwMode="auto">
          <a:xfrm>
            <a:off x="1654175" y="692150"/>
            <a:ext cx="3603625" cy="430212"/>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7165317E-2FB5-47CA-BE27-11C1AE6D29C5}"/>
              </a:ext>
            </a:extLst>
          </p:cNvPr>
          <p:cNvSpPr txBox="1">
            <a:spLocks noChangeArrowheads="1"/>
          </p:cNvSpPr>
          <p:nvPr/>
        </p:nvSpPr>
        <p:spPr bwMode="auto">
          <a:xfrm>
            <a:off x="1676400" y="2473325"/>
            <a:ext cx="3603625" cy="1107996"/>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IN" altLang="en-US" sz="2200" b="1" dirty="0">
              <a:solidFill>
                <a:prstClr val="black"/>
              </a:solidFill>
            </a:endParaRPr>
          </a:p>
        </p:txBody>
      </p:sp>
      <p:sp>
        <p:nvSpPr>
          <p:cNvPr id="18439" name="Rectangle 10">
            <a:extLst>
              <a:ext uri="{FF2B5EF4-FFF2-40B4-BE49-F238E27FC236}">
                <a16:creationId xmlns:a16="http://schemas.microsoft.com/office/drawing/2014/main" id="{E0E8F4CE-88B4-4269-86EC-9E936037A12C}"/>
              </a:ext>
            </a:extLst>
          </p:cNvPr>
          <p:cNvSpPr>
            <a:spLocks noChangeArrowheads="1"/>
          </p:cNvSpPr>
          <p:nvPr/>
        </p:nvSpPr>
        <p:spPr bwMode="auto">
          <a:xfrm>
            <a:off x="534988" y="4324350"/>
            <a:ext cx="827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0000"/>
                </a:solidFill>
              </a:rPr>
              <a:t>Body</a:t>
            </a:r>
          </a:p>
        </p:txBody>
      </p:sp>
      <p:sp>
        <p:nvSpPr>
          <p:cNvPr id="18440" name="TextBox 25">
            <a:extLst>
              <a:ext uri="{FF2B5EF4-FFF2-40B4-BE49-F238E27FC236}">
                <a16:creationId xmlns:a16="http://schemas.microsoft.com/office/drawing/2014/main" id="{41D9558D-6463-4F35-A0E9-1D2A021F4279}"/>
              </a:ext>
            </a:extLst>
          </p:cNvPr>
          <p:cNvSpPr txBox="1">
            <a:spLocks noChangeArrowheads="1"/>
          </p:cNvSpPr>
          <p:nvPr/>
        </p:nvSpPr>
        <p:spPr bwMode="auto">
          <a:xfrm>
            <a:off x="533400" y="226695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cs typeface="Arial" panose="020B0604020202020204" pitchFamily="34" charset="0"/>
              </a:rPr>
              <a:t>Self</a:t>
            </a:r>
            <a:endParaRPr lang="en-IN" altLang="en-US" sz="2000" b="1"/>
          </a:p>
        </p:txBody>
      </p:sp>
      <p:cxnSp>
        <p:nvCxnSpPr>
          <p:cNvPr id="3" name="Straight Arrow Connector 2">
            <a:extLst>
              <a:ext uri="{FF2B5EF4-FFF2-40B4-BE49-F238E27FC236}">
                <a16:creationId xmlns:a16="http://schemas.microsoft.com/office/drawing/2014/main" id="{2FA17AE0-AF9A-4949-812F-0643B756966E}"/>
              </a:ext>
            </a:extLst>
          </p:cNvPr>
          <p:cNvCxnSpPr>
            <a:cxnSpLocks/>
          </p:cNvCxnSpPr>
          <p:nvPr/>
        </p:nvCxnSpPr>
        <p:spPr>
          <a:xfrm>
            <a:off x="3455987" y="1122362"/>
            <a:ext cx="0" cy="1344613"/>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81ACBB84-4287-4A60-92DD-C5949D4C5384}"/>
              </a:ext>
            </a:extLst>
          </p:cNvPr>
          <p:cNvSpPr txBox="1">
            <a:spLocks noChangeArrowheads="1"/>
          </p:cNvSpPr>
          <p:nvPr/>
        </p:nvSpPr>
        <p:spPr bwMode="auto">
          <a:xfrm>
            <a:off x="3478212" y="1640799"/>
            <a:ext cx="1516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Dialogue?</a:t>
            </a:r>
          </a:p>
        </p:txBody>
      </p:sp>
      <p:sp>
        <p:nvSpPr>
          <p:cNvPr id="28" name="Rectangle 13">
            <a:extLst>
              <a:ext uri="{FF2B5EF4-FFF2-40B4-BE49-F238E27FC236}">
                <a16:creationId xmlns:a16="http://schemas.microsoft.com/office/drawing/2014/main" id="{150ADDAE-3903-4885-9A7D-CC2484FEEDCF}"/>
              </a:ext>
            </a:extLst>
          </p:cNvPr>
          <p:cNvSpPr>
            <a:spLocks noChangeArrowheads="1"/>
          </p:cNvSpPr>
          <p:nvPr/>
        </p:nvSpPr>
        <p:spPr bwMode="auto">
          <a:xfrm>
            <a:off x="1247775" y="57245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 name="Rectangle 14">
            <a:extLst>
              <a:ext uri="{FF2B5EF4-FFF2-40B4-BE49-F238E27FC236}">
                <a16:creationId xmlns:a16="http://schemas.microsoft.com/office/drawing/2014/main" id="{37652F32-A1B1-4AA5-B24C-461BE3A7B9CF}"/>
              </a:ext>
            </a:extLst>
          </p:cNvPr>
          <p:cNvSpPr>
            <a:spLocks noChangeArrowheads="1"/>
          </p:cNvSpPr>
          <p:nvPr/>
        </p:nvSpPr>
        <p:spPr bwMode="auto">
          <a:xfrm>
            <a:off x="3995738" y="57245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30" name="Straight Arrow Connector 29">
            <a:extLst>
              <a:ext uri="{FF2B5EF4-FFF2-40B4-BE49-F238E27FC236}">
                <a16:creationId xmlns:a16="http://schemas.microsoft.com/office/drawing/2014/main" id="{056F4D7D-F302-496A-9042-878258D31601}"/>
              </a:ext>
            </a:extLst>
          </p:cNvPr>
          <p:cNvCxnSpPr>
            <a:cxnSpLocks/>
            <a:endCxn id="28" idx="0"/>
          </p:cNvCxnSpPr>
          <p:nvPr/>
        </p:nvCxnSpPr>
        <p:spPr>
          <a:xfrm flipH="1">
            <a:off x="2352675" y="3633788"/>
            <a:ext cx="1104900"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D1011C1-B2F2-4FF7-8436-F6DB84F15516}"/>
              </a:ext>
            </a:extLst>
          </p:cNvPr>
          <p:cNvCxnSpPr>
            <a:cxnSpLocks/>
            <a:endCxn id="29" idx="0"/>
          </p:cNvCxnSpPr>
          <p:nvPr/>
        </p:nvCxnSpPr>
        <p:spPr>
          <a:xfrm>
            <a:off x="3457575" y="3633788"/>
            <a:ext cx="1208088"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hought Bubble: Cloud 49"/>
          <p:cNvSpPr/>
          <p:nvPr/>
        </p:nvSpPr>
        <p:spPr>
          <a:xfrm>
            <a:off x="6288881" y="2814638"/>
            <a:ext cx="4836319" cy="2047875"/>
          </a:xfrm>
          <a:prstGeom prst="cloudCallout">
            <a:avLst>
              <a:gd name="adj1" fmla="val -69109"/>
              <a:gd name="adj2" fmla="val -47798"/>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I expect to be respected… </a:t>
            </a:r>
          </a:p>
          <a:p>
            <a:pPr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I think I am special… </a:t>
            </a:r>
          </a:p>
          <a:p>
            <a:pPr eaLnBrk="1" fontAlgn="auto" hangingPunct="1">
              <a:spcBef>
                <a:spcPts val="0"/>
              </a:spcBef>
              <a:spcAft>
                <a:spcPts val="0"/>
              </a:spcAft>
              <a:defRPr/>
            </a:pPr>
            <a:r>
              <a:rPr lang="en-IN" sz="1600" b="1" dirty="0">
                <a:solidFill>
                  <a:prstClr val="black"/>
                </a:solidFill>
                <a:latin typeface="Arial" panose="020B0604020202020204" pitchFamily="34" charset="0"/>
                <a:cs typeface="Arial" panose="020B0604020202020204" pitchFamily="34" charset="0"/>
              </a:rPr>
              <a:t>I desire to be a billionaire…</a:t>
            </a:r>
          </a:p>
          <a:p>
            <a:pPr eaLnBrk="1" fontAlgn="auto" hangingPunct="1">
              <a:spcBef>
                <a:spcPts val="0"/>
              </a:spcBef>
              <a:spcAft>
                <a:spcPts val="0"/>
              </a:spcAft>
              <a:defRPr/>
            </a:pPr>
            <a:r>
              <a:rPr lang="en-IN" sz="1600" b="1" dirty="0">
                <a:solidFill>
                  <a:prstClr val="black"/>
                </a:solidFill>
                <a:latin typeface="Arial" panose="020B0604020202020204" pitchFamily="34" charset="0"/>
                <a:cs typeface="Arial" panose="020B0604020202020204" pitchFamily="34" charset="0"/>
              </a:rPr>
              <a:t>I feel like taking revenge…</a:t>
            </a:r>
          </a:p>
        </p:txBody>
      </p:sp>
      <p:grpSp>
        <p:nvGrpSpPr>
          <p:cNvPr id="9" name="Group 8">
            <a:extLst>
              <a:ext uri="{FF2B5EF4-FFF2-40B4-BE49-F238E27FC236}">
                <a16:creationId xmlns:a16="http://schemas.microsoft.com/office/drawing/2014/main" id="{1DF7BEFA-D17F-475F-9A31-8B7165860647}"/>
              </a:ext>
            </a:extLst>
          </p:cNvPr>
          <p:cNvGrpSpPr/>
          <p:nvPr/>
        </p:nvGrpSpPr>
        <p:grpSpPr>
          <a:xfrm>
            <a:off x="719932" y="3705225"/>
            <a:ext cx="1955006" cy="457200"/>
            <a:chOff x="719932" y="3705225"/>
            <a:chExt cx="1955006" cy="457200"/>
          </a:xfrm>
        </p:grpSpPr>
        <p:sp>
          <p:nvSpPr>
            <p:cNvPr id="18441" name="Rectangle 8">
              <a:extLst>
                <a:ext uri="{FF2B5EF4-FFF2-40B4-BE49-F238E27FC236}">
                  <a16:creationId xmlns:a16="http://schemas.microsoft.com/office/drawing/2014/main" id="{8CC806F4-C873-41CA-B871-9E08DEAC2956}"/>
                </a:ext>
              </a:extLst>
            </p:cNvPr>
            <p:cNvSpPr>
              <a:spLocks noChangeArrowheads="1"/>
            </p:cNvSpPr>
            <p:nvPr/>
          </p:nvSpPr>
          <p:spPr bwMode="auto">
            <a:xfrm>
              <a:off x="846138" y="37338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cs typeface="Times New Roman" panose="02020603050405020304" pitchFamily="18" charset="0"/>
                </a:rPr>
                <a:t>Co-existence</a:t>
              </a:r>
              <a:endParaRPr lang="en-US" altLang="en-US" sz="2000" dirty="0">
                <a:latin typeface="Times New Roman" panose="02020603050405020304" pitchFamily="18" charset="0"/>
                <a:cs typeface="Times New Roman" panose="02020603050405020304" pitchFamily="18" charset="0"/>
              </a:endParaRPr>
            </a:p>
          </p:txBody>
        </p:sp>
        <p:grpSp>
          <p:nvGrpSpPr>
            <p:cNvPr id="32" name="Group 5">
              <a:extLst>
                <a:ext uri="{FF2B5EF4-FFF2-40B4-BE49-F238E27FC236}">
                  <a16:creationId xmlns:a16="http://schemas.microsoft.com/office/drawing/2014/main" id="{644B0601-3BD9-417B-8D2C-3955176395EC}"/>
                </a:ext>
              </a:extLst>
            </p:cNvPr>
            <p:cNvGrpSpPr>
              <a:grpSpLocks/>
            </p:cNvGrpSpPr>
            <p:nvPr/>
          </p:nvGrpSpPr>
          <p:grpSpPr bwMode="auto">
            <a:xfrm>
              <a:off x="719932" y="3705225"/>
              <a:ext cx="76200" cy="457200"/>
              <a:chOff x="457200" y="4800600"/>
              <a:chExt cx="76200" cy="457200"/>
            </a:xfrm>
          </p:grpSpPr>
          <p:cxnSp>
            <p:nvCxnSpPr>
              <p:cNvPr id="33" name="Straight Arrow Connector 32">
                <a:extLst>
                  <a:ext uri="{FF2B5EF4-FFF2-40B4-BE49-F238E27FC236}">
                    <a16:creationId xmlns:a16="http://schemas.microsoft.com/office/drawing/2014/main" id="{FE1B1943-6453-4083-B21D-E05AA9A072AD}"/>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96F4520-7782-4658-9D35-28794E94A051}"/>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sp>
        <p:nvSpPr>
          <p:cNvPr id="2" name="Speech Bubble: Rectangle 1">
            <a:extLst>
              <a:ext uri="{FF2B5EF4-FFF2-40B4-BE49-F238E27FC236}">
                <a16:creationId xmlns:a16="http://schemas.microsoft.com/office/drawing/2014/main" id="{6C2E05E0-9F09-4227-9637-79EDD65DC744}"/>
              </a:ext>
            </a:extLst>
          </p:cNvPr>
          <p:cNvSpPr/>
          <p:nvPr/>
        </p:nvSpPr>
        <p:spPr>
          <a:xfrm>
            <a:off x="6376987" y="562331"/>
            <a:ext cx="4552950" cy="1342669"/>
          </a:xfrm>
          <a:prstGeom prst="wedgeRectCallout">
            <a:avLst>
              <a:gd name="adj1" fmla="val -73216"/>
              <a:gd name="adj2" fmla="val -20839"/>
            </a:avLst>
          </a:prstGeom>
          <a:solidFill>
            <a:srgbClr val="7F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lang="en-US" sz="1800" b="1" dirty="0">
                <a:solidFill>
                  <a:prstClr val="white"/>
                </a:solidFill>
                <a:latin typeface="Arial" panose="020B0604020202020204" pitchFamily="34" charset="0"/>
                <a:cs typeface="Arial" panose="020B0604020202020204" pitchFamily="34" charset="0"/>
              </a:rPr>
              <a:t>To be happy</a:t>
            </a:r>
          </a:p>
          <a:p>
            <a:pPr eaLnBrk="1" fontAlgn="auto" hangingPunct="1">
              <a:spcBef>
                <a:spcPts val="0"/>
              </a:spcBef>
              <a:spcAft>
                <a:spcPts val="0"/>
              </a:spcAft>
              <a:defRPr/>
            </a:pPr>
            <a:r>
              <a:rPr lang="en-US" sz="1800" b="1" dirty="0">
                <a:solidFill>
                  <a:prstClr val="white"/>
                </a:solidFill>
                <a:latin typeface="Arial" panose="020B0604020202020204" pitchFamily="34" charset="0"/>
                <a:cs typeface="Arial" panose="020B0604020202020204" pitchFamily="34" charset="0"/>
              </a:rPr>
              <a:t>To be prosperous</a:t>
            </a:r>
          </a:p>
          <a:p>
            <a:pPr eaLnBrk="1" fontAlgn="auto" hangingPunct="1">
              <a:spcBef>
                <a:spcPts val="0"/>
              </a:spcBef>
              <a:spcAft>
                <a:spcPts val="0"/>
              </a:spcAft>
              <a:defRPr/>
            </a:pPr>
            <a:r>
              <a:rPr lang="en-IN" sz="1800" b="1" dirty="0">
                <a:solidFill>
                  <a:prstClr val="white"/>
                </a:solidFill>
                <a:latin typeface="Arial" panose="020B0604020202020204" pitchFamily="34" charset="0"/>
                <a:cs typeface="Arial" panose="020B0604020202020204" pitchFamily="34" charset="0"/>
              </a:rPr>
              <a:t>To have health in the body</a:t>
            </a:r>
          </a:p>
          <a:p>
            <a:pPr eaLnBrk="1" fontAlgn="auto" hangingPunct="1">
              <a:spcBef>
                <a:spcPts val="0"/>
              </a:spcBef>
              <a:spcAft>
                <a:spcPts val="0"/>
              </a:spcAft>
              <a:defRPr/>
            </a:pPr>
            <a:r>
              <a:rPr lang="en-US" sz="1800" b="1" dirty="0">
                <a:solidFill>
                  <a:prstClr val="white"/>
                </a:solidFill>
                <a:latin typeface="Arial" panose="020B0604020202020204" pitchFamily="34" charset="0"/>
                <a:cs typeface="Arial" panose="020B0604020202020204" pitchFamily="34" charset="0"/>
              </a:rPr>
              <a:t>T</a:t>
            </a:r>
            <a:r>
              <a:rPr lang="en-IN" sz="1800" b="1" dirty="0">
                <a:solidFill>
                  <a:prstClr val="white"/>
                </a:solidFill>
                <a:latin typeface="Arial" panose="020B0604020202020204" pitchFamily="34" charset="0"/>
                <a:cs typeface="Arial" panose="020B0604020202020204" pitchFamily="34" charset="0"/>
              </a:rPr>
              <a:t>o have the feeling of relationship</a:t>
            </a:r>
            <a:endParaRPr lang="en-IN"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7FD867E-27E2-4977-AF41-00324B450E8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Activities of the </a:t>
            </a:r>
            <a:r>
              <a:rPr lang="en-US" altLang="en-US" dirty="0" err="1"/>
              <a:t>Self</a:t>
            </a:r>
            <a:r>
              <a:rPr lang="en-US" altLang="en-US" sz="2800" dirty="0" err="1">
                <a:latin typeface="Kruti Dev 010" pitchFamily="2" charset="0"/>
              </a:rPr>
              <a:t>a</a:t>
            </a:r>
            <a:r>
              <a:rPr lang="en-US" altLang="en-US" sz="2400" dirty="0"/>
              <a:t> </a:t>
            </a:r>
            <a:endParaRPr lang="en-US" altLang="en-US" dirty="0"/>
          </a:p>
        </p:txBody>
      </p:sp>
      <p:sp>
        <p:nvSpPr>
          <p:cNvPr id="20483" name="Rectangle 8">
            <a:extLst>
              <a:ext uri="{FF2B5EF4-FFF2-40B4-BE49-F238E27FC236}">
                <a16:creationId xmlns:a16="http://schemas.microsoft.com/office/drawing/2014/main" id="{464F32F3-ED65-4B22-8FE4-705539E7DE94}"/>
              </a:ext>
            </a:extLst>
          </p:cNvPr>
          <p:cNvSpPr>
            <a:spLocks noChangeArrowheads="1"/>
          </p:cNvSpPr>
          <p:nvPr/>
        </p:nvSpPr>
        <p:spPr bwMode="auto">
          <a:xfrm>
            <a:off x="3554413"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ED5E2CA7-CC3E-4E6D-88AC-986B46DA7014}"/>
              </a:ext>
            </a:extLst>
          </p:cNvPr>
          <p:cNvGraphicFramePr>
            <a:graphicFrameLocks noGrp="1"/>
          </p:cNvGraphicFramePr>
          <p:nvPr/>
        </p:nvGraphicFramePr>
        <p:xfrm>
          <a:off x="5764213" y="533400"/>
          <a:ext cx="2084387"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7">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504" name="Rectangle 10">
            <a:extLst>
              <a:ext uri="{FF2B5EF4-FFF2-40B4-BE49-F238E27FC236}">
                <a16:creationId xmlns:a16="http://schemas.microsoft.com/office/drawing/2014/main" id="{9C7CBB5F-06B0-4D01-9669-D1A9E3D83A56}"/>
              </a:ext>
            </a:extLst>
          </p:cNvPr>
          <p:cNvSpPr>
            <a:spLocks noChangeArrowheads="1"/>
          </p:cNvSpPr>
          <p:nvPr/>
        </p:nvSpPr>
        <p:spPr bwMode="auto">
          <a:xfrm>
            <a:off x="3554413" y="5181600"/>
            <a:ext cx="150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9632704-359B-40B7-A845-75BF67CC9464}"/>
              </a:ext>
            </a:extLst>
          </p:cNvPr>
          <p:cNvCxnSpPr/>
          <p:nvPr/>
        </p:nvCxnSpPr>
        <p:spPr>
          <a:xfrm rot="10800000">
            <a:off x="3554413"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06" name="Oval 8">
            <a:extLst>
              <a:ext uri="{FF2B5EF4-FFF2-40B4-BE49-F238E27FC236}">
                <a16:creationId xmlns:a16="http://schemas.microsoft.com/office/drawing/2014/main" id="{7C467A20-F76E-4D5D-B5E3-6CDF430E3A62}"/>
              </a:ext>
            </a:extLst>
          </p:cNvPr>
          <p:cNvSpPr>
            <a:spLocks noChangeAspect="1" noChangeArrowheads="1"/>
          </p:cNvSpPr>
          <p:nvPr/>
        </p:nvSpPr>
        <p:spPr bwMode="auto">
          <a:xfrm>
            <a:off x="7546975" y="2319338"/>
            <a:ext cx="3094038"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0CAD6035-6F3B-437E-84AD-35AD15B4BF9C}"/>
              </a:ext>
            </a:extLst>
          </p:cNvPr>
          <p:cNvGraphicFramePr>
            <a:graphicFrameLocks noGrp="1"/>
          </p:cNvGraphicFramePr>
          <p:nvPr/>
        </p:nvGraphicFramePr>
        <p:xfrm>
          <a:off x="7840663" y="533400"/>
          <a:ext cx="2827337" cy="4419599"/>
        </p:xfrm>
        <a:graphic>
          <a:graphicData uri="http://schemas.openxmlformats.org/drawingml/2006/table">
            <a:tbl>
              <a:tblPr/>
              <a:tblGrid>
                <a:gridCol w="2827337">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1545" name="Group 5">
            <a:extLst>
              <a:ext uri="{FF2B5EF4-FFF2-40B4-BE49-F238E27FC236}">
                <a16:creationId xmlns:a16="http://schemas.microsoft.com/office/drawing/2014/main" id="{C2E67219-950E-4BAD-9E36-0C448794BCCE}"/>
              </a:ext>
            </a:extLst>
          </p:cNvPr>
          <p:cNvGrpSpPr>
            <a:grpSpLocks/>
          </p:cNvGrpSpPr>
          <p:nvPr/>
        </p:nvGrpSpPr>
        <p:grpSpPr bwMode="auto">
          <a:xfrm>
            <a:off x="4011613" y="4800600"/>
            <a:ext cx="1447800" cy="457200"/>
            <a:chOff x="457200" y="4800600"/>
            <a:chExt cx="1447800" cy="457200"/>
          </a:xfrm>
        </p:grpSpPr>
        <p:cxnSp>
          <p:nvCxnSpPr>
            <p:cNvPr id="4" name="Straight Arrow Connector 3">
              <a:extLst>
                <a:ext uri="{FF2B5EF4-FFF2-40B4-BE49-F238E27FC236}">
                  <a16:creationId xmlns:a16="http://schemas.microsoft.com/office/drawing/2014/main" id="{4D771517-CEE6-4726-8A55-96943F1124D4}"/>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232845-4373-4D77-AA57-842A3E0E2FB3}"/>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37" name="Rectangle 4">
              <a:extLst>
                <a:ext uri="{FF2B5EF4-FFF2-40B4-BE49-F238E27FC236}">
                  <a16:creationId xmlns:a16="http://schemas.microsoft.com/office/drawing/2014/main" id="{7096430E-6E7A-4C33-A9AF-5F0448B4AEA6}"/>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Information</a:t>
              </a:r>
            </a:p>
          </p:txBody>
        </p:sp>
      </p:grpSp>
      <p:sp>
        <p:nvSpPr>
          <p:cNvPr id="20522" name="Rectangle 13">
            <a:extLst>
              <a:ext uri="{FF2B5EF4-FFF2-40B4-BE49-F238E27FC236}">
                <a16:creationId xmlns:a16="http://schemas.microsoft.com/office/drawing/2014/main" id="{83DB6469-B628-402A-AB75-89448BE5E2BF}"/>
              </a:ext>
            </a:extLst>
          </p:cNvPr>
          <p:cNvSpPr>
            <a:spLocks noChangeArrowheads="1"/>
          </p:cNvSpPr>
          <p:nvPr/>
        </p:nvSpPr>
        <p:spPr bwMode="auto">
          <a:xfrm>
            <a:off x="5002213" y="5800725"/>
            <a:ext cx="2208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0523" name="Rectangle 14">
            <a:extLst>
              <a:ext uri="{FF2B5EF4-FFF2-40B4-BE49-F238E27FC236}">
                <a16:creationId xmlns:a16="http://schemas.microsoft.com/office/drawing/2014/main" id="{47AAA05B-6E9C-4A81-8B15-76649A84CFE8}"/>
              </a:ext>
            </a:extLst>
          </p:cNvPr>
          <p:cNvSpPr>
            <a:spLocks noChangeArrowheads="1"/>
          </p:cNvSpPr>
          <p:nvPr/>
        </p:nvSpPr>
        <p:spPr bwMode="auto">
          <a:xfrm>
            <a:off x="7518400" y="5800725"/>
            <a:ext cx="1338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22" name="Straight Arrow Connector 21">
            <a:extLst>
              <a:ext uri="{FF2B5EF4-FFF2-40B4-BE49-F238E27FC236}">
                <a16:creationId xmlns:a16="http://schemas.microsoft.com/office/drawing/2014/main" id="{A5ED1149-BB95-4334-A1C8-04AE3FF04277}"/>
              </a:ext>
            </a:extLst>
          </p:cNvPr>
          <p:cNvCxnSpPr>
            <a:endCxn id="20522" idx="0"/>
          </p:cNvCxnSpPr>
          <p:nvPr/>
        </p:nvCxnSpPr>
        <p:spPr>
          <a:xfrm rot="10800000" flipV="1">
            <a:off x="6105525" y="5267325"/>
            <a:ext cx="2478088"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1DFFE0C-D9DF-47F5-BD73-C87CE75A5842}"/>
              </a:ext>
            </a:extLst>
          </p:cNvPr>
          <p:cNvCxnSpPr>
            <a:endCxn id="20523" idx="0"/>
          </p:cNvCxnSpPr>
          <p:nvPr/>
        </p:nvCxnSpPr>
        <p:spPr>
          <a:xfrm rot="5400000">
            <a:off x="8119269" y="5336381"/>
            <a:ext cx="533400" cy="395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84E5632-FE72-4240-AA26-D5E19190EAC8}"/>
              </a:ext>
            </a:extLst>
          </p:cNvPr>
          <p:cNvSpPr/>
          <p:nvPr/>
        </p:nvSpPr>
        <p:spPr>
          <a:xfrm>
            <a:off x="7546975" y="2312988"/>
            <a:ext cx="3094038"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Imagination</a:t>
            </a:r>
          </a:p>
          <a:p>
            <a:pPr algn="ctr">
              <a:defRPr/>
            </a:pPr>
            <a:r>
              <a:rPr lang="en-US" altLang="en-US" sz="2400" dirty="0" err="1">
                <a:solidFill>
                  <a:srgbClr val="002060"/>
                </a:solidFill>
                <a:latin typeface="Kruti Dev 010" pitchFamily="2" charset="0"/>
              </a:rPr>
              <a:t>dYiuk”khyrk</a:t>
            </a:r>
            <a:endParaRPr lang="en-US" altLang="en-US" sz="2400" dirty="0">
              <a:solidFill>
                <a:prstClr val="black"/>
              </a:solidFill>
            </a:endParaRPr>
          </a:p>
        </p:txBody>
      </p:sp>
      <p:sp>
        <p:nvSpPr>
          <p:cNvPr id="27" name="Rectangle 26">
            <a:extLst>
              <a:ext uri="{FF2B5EF4-FFF2-40B4-BE49-F238E27FC236}">
                <a16:creationId xmlns:a16="http://schemas.microsoft.com/office/drawing/2014/main" id="{26E330DB-E435-4A82-A538-626C4F14ACA4}"/>
              </a:ext>
            </a:extLst>
          </p:cNvPr>
          <p:cNvSpPr/>
          <p:nvPr/>
        </p:nvSpPr>
        <p:spPr>
          <a:xfrm>
            <a:off x="152400" y="1371600"/>
            <a:ext cx="3276600" cy="3106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8" name="TextBox 38">
            <a:extLst>
              <a:ext uri="{FF2B5EF4-FFF2-40B4-BE49-F238E27FC236}">
                <a16:creationId xmlns:a16="http://schemas.microsoft.com/office/drawing/2014/main" id="{07F6B05E-5A71-4DBE-8DBD-E41477A1091A}"/>
              </a:ext>
            </a:extLst>
          </p:cNvPr>
          <p:cNvSpPr txBox="1">
            <a:spLocks noChangeArrowheads="1"/>
          </p:cNvSpPr>
          <p:nvPr/>
        </p:nvSpPr>
        <p:spPr bwMode="auto">
          <a:xfrm>
            <a:off x="338138" y="1406525"/>
            <a:ext cx="2862262" cy="430213"/>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29" name="TextBox 37">
            <a:extLst>
              <a:ext uri="{FF2B5EF4-FFF2-40B4-BE49-F238E27FC236}">
                <a16:creationId xmlns:a16="http://schemas.microsoft.com/office/drawing/2014/main" id="{0EDC46AD-D9F7-4808-8D23-2B7EC72CD903}"/>
              </a:ext>
            </a:extLst>
          </p:cNvPr>
          <p:cNvSpPr txBox="1">
            <a:spLocks noChangeArrowheads="1"/>
          </p:cNvSpPr>
          <p:nvPr/>
        </p:nvSpPr>
        <p:spPr bwMode="auto">
          <a:xfrm>
            <a:off x="338138" y="3332163"/>
            <a:ext cx="2862262" cy="1107996"/>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200" b="1" dirty="0">
                <a:solidFill>
                  <a:prstClr val="black"/>
                </a:solidFill>
              </a:rPr>
              <a:t>(Desire, Thought, Expectation)</a:t>
            </a:r>
          </a:p>
        </p:txBody>
      </p:sp>
      <p:cxnSp>
        <p:nvCxnSpPr>
          <p:cNvPr id="5" name="Straight Connector 4">
            <a:extLst>
              <a:ext uri="{FF2B5EF4-FFF2-40B4-BE49-F238E27FC236}">
                <a16:creationId xmlns:a16="http://schemas.microsoft.com/office/drawing/2014/main" id="{F3E9D83B-FC91-4E9E-8CCD-8C57EE1E33AD}"/>
              </a:ext>
            </a:extLst>
          </p:cNvPr>
          <p:cNvCxnSpPr/>
          <p:nvPr/>
        </p:nvCxnSpPr>
        <p:spPr>
          <a:xfrm flipV="1">
            <a:off x="3200400" y="1219200"/>
            <a:ext cx="2563813" cy="187325"/>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7A7E9C8F-2A0C-4D02-8F27-AD466F515ABE}"/>
              </a:ext>
            </a:extLst>
          </p:cNvPr>
          <p:cNvCxnSpPr>
            <a:cxnSpLocks/>
            <a:endCxn id="34" idx="1"/>
          </p:cNvCxnSpPr>
          <p:nvPr/>
        </p:nvCxnSpPr>
        <p:spPr>
          <a:xfrm>
            <a:off x="3200400" y="1836738"/>
            <a:ext cx="2563813" cy="906461"/>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75005732-E6F3-4BE0-8451-0CC1C3E6434D}"/>
              </a:ext>
            </a:extLst>
          </p:cNvPr>
          <p:cNvCxnSpPr>
            <a:cxnSpLocks/>
          </p:cNvCxnSpPr>
          <p:nvPr/>
        </p:nvCxnSpPr>
        <p:spPr>
          <a:xfrm flipV="1">
            <a:off x="3136900" y="2874963"/>
            <a:ext cx="2600325" cy="457200"/>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id="{8E13B31D-5652-4440-B6FE-AB5E89DD4FAE}"/>
              </a:ext>
            </a:extLst>
          </p:cNvPr>
          <p:cNvCxnSpPr>
            <a:cxnSpLocks/>
          </p:cNvCxnSpPr>
          <p:nvPr/>
        </p:nvCxnSpPr>
        <p:spPr>
          <a:xfrm>
            <a:off x="3222625" y="4352925"/>
            <a:ext cx="2514600" cy="550863"/>
          </a:xfrm>
          <a:prstGeom prst="line">
            <a:avLst/>
          </a:prstGeom>
          <a:ln>
            <a:prstDash val="dash"/>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724914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ECA09D-8BBB-4AD1-8E86-F86DE3F6D1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cs typeface="Arial" panose="020B0604020202020204" pitchFamily="34" charset="0"/>
              </a:rPr>
              <a:t>Sources of Imagination</a:t>
            </a:r>
            <a:endParaRPr lang="en-US" altLang="en-US" dirty="0"/>
          </a:p>
        </p:txBody>
      </p:sp>
      <p:sp>
        <p:nvSpPr>
          <p:cNvPr id="22531" name="Rectangle 8">
            <a:extLst>
              <a:ext uri="{FF2B5EF4-FFF2-40B4-BE49-F238E27FC236}">
                <a16:creationId xmlns:a16="http://schemas.microsoft.com/office/drawing/2014/main" id="{86A0C494-6152-414F-8A69-EDF80DF43F51}"/>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7FAEEEDD-A809-423F-841F-E229407B5449}"/>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4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552" name="Rectangle 10">
            <a:extLst>
              <a:ext uri="{FF2B5EF4-FFF2-40B4-BE49-F238E27FC236}">
                <a16:creationId xmlns:a16="http://schemas.microsoft.com/office/drawing/2014/main" id="{CFCFD03A-3822-464E-A582-A1AF0BA72258}"/>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CC9C5D2-9325-47C0-8F56-CC938F023173}"/>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4" name="Oval 8">
            <a:extLst>
              <a:ext uri="{FF2B5EF4-FFF2-40B4-BE49-F238E27FC236}">
                <a16:creationId xmlns:a16="http://schemas.microsoft.com/office/drawing/2014/main" id="{AC2E69C5-2FBA-4E4A-9F7A-1EA68A2FA231}"/>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8160827C-D030-4ABD-80DF-A661C00AC188}"/>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2569" name="Group 5">
            <a:extLst>
              <a:ext uri="{FF2B5EF4-FFF2-40B4-BE49-F238E27FC236}">
                <a16:creationId xmlns:a16="http://schemas.microsoft.com/office/drawing/2014/main" id="{7719EF0A-C944-4EA5-BA3D-703E8DC5FE2D}"/>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1170F627-D067-4EA6-B54C-9E479F6674E9}"/>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BC2B8C-4C34-4D3E-967B-B36FF63C520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96" name="Rectangle 4">
              <a:extLst>
                <a:ext uri="{FF2B5EF4-FFF2-40B4-BE49-F238E27FC236}">
                  <a16:creationId xmlns:a16="http://schemas.microsoft.com/office/drawing/2014/main" id="{39CD59BA-F774-4ED4-B555-DECE93297AA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2570" name="Rectangle 13">
            <a:extLst>
              <a:ext uri="{FF2B5EF4-FFF2-40B4-BE49-F238E27FC236}">
                <a16:creationId xmlns:a16="http://schemas.microsoft.com/office/drawing/2014/main" id="{E2109505-E050-482A-8226-71B37D0EA079}"/>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2571" name="Rectangle 14">
            <a:extLst>
              <a:ext uri="{FF2B5EF4-FFF2-40B4-BE49-F238E27FC236}">
                <a16:creationId xmlns:a16="http://schemas.microsoft.com/office/drawing/2014/main" id="{88B04412-C9FE-4DF0-AAC3-DD7A02236744}"/>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AF47F539-3E02-4F9E-836D-9C4D07BCE0D0}"/>
              </a:ext>
            </a:extLst>
          </p:cNvPr>
          <p:cNvCxnSpPr>
            <a:endCxn id="2257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AA6EAB-F2E2-4F78-852C-2F7545DB9F0D}"/>
              </a:ext>
            </a:extLst>
          </p:cNvPr>
          <p:cNvCxnSpPr>
            <a:endCxn id="2257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13F3C6B-726C-4809-A444-95FA0E70EDF4}"/>
              </a:ext>
            </a:extLst>
          </p:cNvPr>
          <p:cNvSpPr>
            <a:spLocks noChangeArrowheads="1"/>
          </p:cNvSpPr>
          <p:nvPr/>
        </p:nvSpPr>
        <p:spPr bwMode="auto">
          <a:xfrm>
            <a:off x="152400" y="2651391"/>
            <a:ext cx="3208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51" name="Rectangle 50">
            <a:extLst>
              <a:ext uri="{FF2B5EF4-FFF2-40B4-BE49-F238E27FC236}">
                <a16:creationId xmlns:a16="http://schemas.microsoft.com/office/drawing/2014/main" id="{CE5B084B-BBCF-45ED-A489-63B894C077B4}"/>
              </a:ext>
            </a:extLst>
          </p:cNvPr>
          <p:cNvSpPr>
            <a:spLocks noChangeArrowheads="1"/>
          </p:cNvSpPr>
          <p:nvPr/>
        </p:nvSpPr>
        <p:spPr bwMode="auto">
          <a:xfrm>
            <a:off x="8730759" y="1537733"/>
            <a:ext cx="3453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0000"/>
                </a:solidFill>
                <a:cs typeface="Arial" panose="020B0604020202020204" pitchFamily="34" charset="0"/>
              </a:rPr>
              <a:t>Self-organized </a:t>
            </a:r>
            <a:r>
              <a:rPr lang="en-US" altLang="en-US" sz="2800" b="1" dirty="0">
                <a:solidFill>
                  <a:srgbClr val="000000"/>
                </a:solidFill>
                <a:latin typeface="Kruti Dev 010" pitchFamily="2" charset="0"/>
              </a:rPr>
              <a:t>Lora=</a:t>
            </a:r>
            <a:r>
              <a:rPr lang="en-US" altLang="en-US" sz="2800" b="1" dirty="0" err="1">
                <a:solidFill>
                  <a:srgbClr val="000000"/>
                </a:solidFill>
                <a:latin typeface="Kruti Dev 010" pitchFamily="2" charset="0"/>
              </a:rPr>
              <a:t>rk</a:t>
            </a:r>
            <a:r>
              <a:rPr lang="en-US" altLang="en-US" sz="2800" b="1" dirty="0">
                <a:solidFill>
                  <a:srgbClr val="000000"/>
                </a:solidFill>
                <a:latin typeface="Kruti Dev 010" pitchFamily="2" charset="0"/>
              </a:rPr>
              <a:t> </a:t>
            </a:r>
            <a:r>
              <a:rPr lang="en-US" altLang="en-US" sz="2400" b="1" dirty="0">
                <a:solidFill>
                  <a:srgbClr val="000000"/>
                </a:solidFill>
              </a:rPr>
              <a:t>√</a:t>
            </a:r>
            <a:endParaRPr lang="en-US" altLang="en-US" sz="3200" b="1" dirty="0">
              <a:solidFill>
                <a:srgbClr val="000000"/>
              </a:solidFill>
            </a:endParaRPr>
          </a:p>
        </p:txBody>
      </p:sp>
      <p:sp>
        <p:nvSpPr>
          <p:cNvPr id="52" name="Rectangle 51">
            <a:extLst>
              <a:ext uri="{FF2B5EF4-FFF2-40B4-BE49-F238E27FC236}">
                <a16:creationId xmlns:a16="http://schemas.microsoft.com/office/drawing/2014/main" id="{E46F9791-4427-4C20-870C-00F34ECF6E91}"/>
              </a:ext>
            </a:extLst>
          </p:cNvPr>
          <p:cNvSpPr>
            <a:spLocks noChangeArrowheads="1"/>
          </p:cNvSpPr>
          <p:nvPr/>
        </p:nvSpPr>
        <p:spPr bwMode="auto">
          <a:xfrm>
            <a:off x="8648698" y="5538787"/>
            <a:ext cx="33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38" name="Oval 37">
            <a:extLst>
              <a:ext uri="{FF2B5EF4-FFF2-40B4-BE49-F238E27FC236}">
                <a16:creationId xmlns:a16="http://schemas.microsoft.com/office/drawing/2014/main" id="{5917E2DC-6E70-4DAC-AEBC-2C807C715B0C}"/>
              </a:ext>
            </a:extLst>
          </p:cNvPr>
          <p:cNvSpPr/>
          <p:nvPr/>
        </p:nvSpPr>
        <p:spPr>
          <a:xfrm>
            <a:off x="5524500" y="2312988"/>
            <a:ext cx="3086100"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Content of Imagination</a:t>
            </a:r>
          </a:p>
          <a:p>
            <a:pPr algn="ctr">
              <a:defRPr/>
            </a:pPr>
            <a:r>
              <a:rPr lang="en-US" altLang="en-US" sz="2400" dirty="0" err="1">
                <a:solidFill>
                  <a:srgbClr val="002060"/>
                </a:solidFill>
                <a:latin typeface="Kruti Dev 010" pitchFamily="2" charset="0"/>
              </a:rPr>
              <a:t>dYiuk”khyrk</a:t>
            </a:r>
            <a:endParaRPr lang="en-US" altLang="en-US" sz="2400" dirty="0">
              <a:solidFill>
                <a:srgbClr val="002060"/>
              </a:solidFill>
              <a:latin typeface="Kruti Dev 010" pitchFamily="2" charset="0"/>
            </a:endParaRPr>
          </a:p>
          <a:p>
            <a:pPr algn="ctr">
              <a:defRPr/>
            </a:pPr>
            <a:r>
              <a:rPr lang="en-US" altLang="en-US" sz="2400" dirty="0">
                <a:solidFill>
                  <a:srgbClr val="002060"/>
                </a:solidFill>
                <a:latin typeface="Kruti Dev 010" pitchFamily="2" charset="0"/>
              </a:rPr>
              <a:t>dh </a:t>
            </a:r>
            <a:r>
              <a:rPr lang="en-US" altLang="en-US" sz="2400" dirty="0" err="1">
                <a:solidFill>
                  <a:srgbClr val="002060"/>
                </a:solidFill>
                <a:latin typeface="Kruti Dev 010" pitchFamily="2" charset="0"/>
              </a:rPr>
              <a:t>oLrq</a:t>
            </a:r>
            <a:endParaRPr lang="en-US" altLang="en-US" sz="2400" dirty="0">
              <a:solidFill>
                <a:prstClr val="black"/>
              </a:solidFill>
            </a:endParaRPr>
          </a:p>
        </p:txBody>
      </p:sp>
      <p:grpSp>
        <p:nvGrpSpPr>
          <p:cNvPr id="3" name="Group 46">
            <a:extLst>
              <a:ext uri="{FF2B5EF4-FFF2-40B4-BE49-F238E27FC236}">
                <a16:creationId xmlns:a16="http://schemas.microsoft.com/office/drawing/2014/main" id="{43A87AC9-7EB7-40DA-97B7-E3F7D50115AA}"/>
              </a:ext>
            </a:extLst>
          </p:cNvPr>
          <p:cNvGrpSpPr>
            <a:grpSpLocks/>
          </p:cNvGrpSpPr>
          <p:nvPr/>
        </p:nvGrpSpPr>
        <p:grpSpPr bwMode="auto">
          <a:xfrm>
            <a:off x="7847013" y="743744"/>
            <a:ext cx="4344987" cy="2075656"/>
            <a:chOff x="6323806" y="1048544"/>
            <a:chExt cx="4343765" cy="2075656"/>
          </a:xfrm>
        </p:grpSpPr>
        <p:sp>
          <p:nvSpPr>
            <p:cNvPr id="22590" name="Text Box 10">
              <a:extLst>
                <a:ext uri="{FF2B5EF4-FFF2-40B4-BE49-F238E27FC236}">
                  <a16:creationId xmlns:a16="http://schemas.microsoft.com/office/drawing/2014/main" id="{B8084EC1-4353-4554-A878-7C12B25D72A4}"/>
                </a:ext>
              </a:extLst>
            </p:cNvPr>
            <p:cNvSpPr txBox="1">
              <a:spLocks noChangeArrowheads="1"/>
            </p:cNvSpPr>
            <p:nvPr/>
          </p:nvSpPr>
          <p:spPr bwMode="auto">
            <a:xfrm>
              <a:off x="7165975" y="1048544"/>
              <a:ext cx="350159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Natural Acceptance </a:t>
              </a:r>
            </a:p>
            <a:p>
              <a:pPr eaLnBrk="1" hangingPunct="1">
                <a:spcAft>
                  <a:spcPts val="1000"/>
                </a:spcAft>
              </a:pPr>
              <a:r>
                <a:rPr lang="en-US" altLang="en-US" sz="2800" dirty="0" err="1">
                  <a:solidFill>
                    <a:srgbClr val="1E00AA"/>
                  </a:solidFill>
                  <a:latin typeface="Kruti Dev 010" pitchFamily="2" charset="0"/>
                </a:rPr>
                <a:t>lgt</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Loh</a:t>
              </a:r>
              <a:r>
                <a:rPr lang="en-US" altLang="en-US" sz="2800" dirty="0">
                  <a:solidFill>
                    <a:srgbClr val="1E00AA"/>
                  </a:solidFill>
                  <a:latin typeface="Kruti Dev 010" pitchFamily="2" charset="0"/>
                </a:rPr>
                <a:t>—</a:t>
              </a:r>
              <a:r>
                <a:rPr lang="en-US" altLang="en-US" sz="2800" dirty="0" err="1">
                  <a:solidFill>
                    <a:srgbClr val="1E00AA"/>
                  </a:solidFill>
                  <a:latin typeface="Kruti Dev 010" pitchFamily="2" charset="0"/>
                </a:rPr>
                <a:t>fr</a:t>
              </a:r>
              <a:endParaRPr lang="en-US" altLang="en-US" sz="2800" dirty="0">
                <a:solidFill>
                  <a:srgbClr val="1E00AA"/>
                </a:solidFill>
                <a:latin typeface="Kruti Dev 010" pitchFamily="2" charset="0"/>
              </a:endParaRPr>
            </a:p>
          </p:txBody>
        </p:sp>
        <p:cxnSp>
          <p:nvCxnSpPr>
            <p:cNvPr id="22591" name="AutoShape 11">
              <a:extLst>
                <a:ext uri="{FF2B5EF4-FFF2-40B4-BE49-F238E27FC236}">
                  <a16:creationId xmlns:a16="http://schemas.microsoft.com/office/drawing/2014/main" id="{8A8E55A0-AAD2-4E66-A7D4-63F07F9433C8}"/>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92" name="AutoShape 12">
              <a:extLst>
                <a:ext uri="{FF2B5EF4-FFF2-40B4-BE49-F238E27FC236}">
                  <a16:creationId xmlns:a16="http://schemas.microsoft.com/office/drawing/2014/main" id="{96022FB2-6A49-4145-A66C-7410CA4AF3A6}"/>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Oval 4">
              <a:extLst>
                <a:ext uri="{FF2B5EF4-FFF2-40B4-BE49-F238E27FC236}">
                  <a16:creationId xmlns:a16="http://schemas.microsoft.com/office/drawing/2014/main" id="{3C67DA40-B0A6-40AF-8F2F-1859951DAFD0}"/>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5" name="Group 45">
            <a:extLst>
              <a:ext uri="{FF2B5EF4-FFF2-40B4-BE49-F238E27FC236}">
                <a16:creationId xmlns:a16="http://schemas.microsoft.com/office/drawing/2014/main" id="{23523D0E-A44A-44B9-9544-65E75B6BD84F}"/>
              </a:ext>
            </a:extLst>
          </p:cNvPr>
          <p:cNvGrpSpPr>
            <a:grpSpLocks/>
          </p:cNvGrpSpPr>
          <p:nvPr/>
        </p:nvGrpSpPr>
        <p:grpSpPr bwMode="auto">
          <a:xfrm>
            <a:off x="7848600" y="4987928"/>
            <a:ext cx="3941762" cy="742157"/>
            <a:chOff x="6324600" y="4988560"/>
            <a:chExt cx="3941762" cy="741804"/>
          </a:xfrm>
        </p:grpSpPr>
        <p:sp>
          <p:nvSpPr>
            <p:cNvPr id="22586" name="Text Box 13">
              <a:extLst>
                <a:ext uri="{FF2B5EF4-FFF2-40B4-BE49-F238E27FC236}">
                  <a16:creationId xmlns:a16="http://schemas.microsoft.com/office/drawing/2014/main" id="{004367A9-330A-487E-9B3E-723129FD72CD}"/>
                </a:ext>
              </a:extLst>
            </p:cNvPr>
            <p:cNvSpPr txBox="1">
              <a:spLocks noChangeArrowheads="1"/>
            </p:cNvSpPr>
            <p:nvPr/>
          </p:nvSpPr>
          <p:spPr bwMode="auto">
            <a:xfrm>
              <a:off x="7124699" y="5168900"/>
              <a:ext cx="3141663" cy="56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Sensation   </a:t>
              </a:r>
              <a:r>
                <a:rPr lang="en-US" altLang="en-US" sz="2800" dirty="0" err="1">
                  <a:solidFill>
                    <a:srgbClr val="1E00AA"/>
                  </a:solidFill>
                  <a:latin typeface="Kruti Dev 010" pitchFamily="2" charset="0"/>
                </a:rPr>
                <a:t>laosnuk</a:t>
              </a:r>
              <a:endParaRPr lang="en-US" altLang="en-US" sz="2800" dirty="0">
                <a:solidFill>
                  <a:srgbClr val="1E00AA"/>
                </a:solidFill>
                <a:latin typeface="Kruti Dev 010" pitchFamily="2" charset="0"/>
              </a:endParaRPr>
            </a:p>
            <a:p>
              <a:pPr eaLnBrk="1" hangingPunct="1"/>
              <a:endParaRPr lang="en-US" altLang="en-US" dirty="0">
                <a:solidFill>
                  <a:srgbClr val="000000"/>
                </a:solidFill>
              </a:endParaRPr>
            </a:p>
          </p:txBody>
        </p:sp>
        <p:cxnSp>
          <p:nvCxnSpPr>
            <p:cNvPr id="22587" name="AutoShape 14">
              <a:extLst>
                <a:ext uri="{FF2B5EF4-FFF2-40B4-BE49-F238E27FC236}">
                  <a16:creationId xmlns:a16="http://schemas.microsoft.com/office/drawing/2014/main" id="{737DF473-61CE-495A-BFE7-7A51F8140CA9}"/>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2588" name="AutoShape 11">
              <a:extLst>
                <a:ext uri="{FF2B5EF4-FFF2-40B4-BE49-F238E27FC236}">
                  <a16:creationId xmlns:a16="http://schemas.microsoft.com/office/drawing/2014/main" id="{E7A7582E-2AEA-45C4-9041-D6542814DCFA}"/>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 name="Oval 4">
              <a:extLst>
                <a:ext uri="{FF2B5EF4-FFF2-40B4-BE49-F238E27FC236}">
                  <a16:creationId xmlns:a16="http://schemas.microsoft.com/office/drawing/2014/main" id="{B03A906C-7FCC-4511-8083-546171DBC25B}"/>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6" name="Group 47">
            <a:extLst>
              <a:ext uri="{FF2B5EF4-FFF2-40B4-BE49-F238E27FC236}">
                <a16:creationId xmlns:a16="http://schemas.microsoft.com/office/drawing/2014/main" id="{17849156-DBAC-4884-9184-44133418EF45}"/>
              </a:ext>
            </a:extLst>
          </p:cNvPr>
          <p:cNvGrpSpPr>
            <a:grpSpLocks/>
          </p:cNvGrpSpPr>
          <p:nvPr/>
        </p:nvGrpSpPr>
        <p:grpSpPr bwMode="auto">
          <a:xfrm>
            <a:off x="152400" y="2209800"/>
            <a:ext cx="6650038" cy="838200"/>
            <a:chOff x="-1371600" y="2209800"/>
            <a:chExt cx="6650038" cy="838200"/>
          </a:xfrm>
        </p:grpSpPr>
        <p:sp>
          <p:nvSpPr>
            <p:cNvPr id="22582" name="Text Box 7">
              <a:extLst>
                <a:ext uri="{FF2B5EF4-FFF2-40B4-BE49-F238E27FC236}">
                  <a16:creationId xmlns:a16="http://schemas.microsoft.com/office/drawing/2014/main" id="{C39DCD81-D076-428D-A151-4B32F0DEDD3E}"/>
                </a:ext>
              </a:extLst>
            </p:cNvPr>
            <p:cNvSpPr txBox="1">
              <a:spLocks noChangeArrowheads="1"/>
            </p:cNvSpPr>
            <p:nvPr/>
          </p:nvSpPr>
          <p:spPr bwMode="auto">
            <a:xfrm>
              <a:off x="-1371600" y="22098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Preconditioning   </a:t>
              </a:r>
              <a:r>
                <a:rPr lang="en-US" altLang="en-US" sz="2800" dirty="0" err="1">
                  <a:solidFill>
                    <a:srgbClr val="1E00AA"/>
                  </a:solidFill>
                  <a:latin typeface="Kruti Dev 010" pitchFamily="2" charset="0"/>
                </a:rPr>
                <a:t>ekU;rk</a:t>
              </a:r>
              <a:endParaRPr lang="en-US" altLang="en-US" sz="2800" dirty="0">
                <a:solidFill>
                  <a:srgbClr val="1E00AA"/>
                </a:solidFill>
                <a:latin typeface="Kruti Dev 010" pitchFamily="2" charset="0"/>
              </a:endParaRPr>
            </a:p>
          </p:txBody>
        </p:sp>
        <p:cxnSp>
          <p:nvCxnSpPr>
            <p:cNvPr id="22583" name="AutoShape 8">
              <a:extLst>
                <a:ext uri="{FF2B5EF4-FFF2-40B4-BE49-F238E27FC236}">
                  <a16:creationId xmlns:a16="http://schemas.microsoft.com/office/drawing/2014/main" id="{98CDA9A8-9966-4D0C-9ADD-05294412AB9E}"/>
                </a:ext>
              </a:extLst>
            </p:cNvPr>
            <p:cNvCxnSpPr>
              <a:cxnSpLocks noChangeShapeType="1"/>
            </p:cNvCxnSpPr>
            <p:nvPr/>
          </p:nvCxnSpPr>
          <p:spPr bwMode="auto">
            <a:xfrm>
              <a:off x="2057400" y="2590799"/>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84" name="AutoShape 9">
              <a:extLst>
                <a:ext uri="{FF2B5EF4-FFF2-40B4-BE49-F238E27FC236}">
                  <a16:creationId xmlns:a16="http://schemas.microsoft.com/office/drawing/2014/main" id="{910248AF-EAB6-4A99-A9E9-0E0A098B23BD}"/>
                </a:ext>
              </a:extLst>
            </p:cNvPr>
            <p:cNvCxnSpPr>
              <a:cxnSpLocks noChangeShapeType="1"/>
            </p:cNvCxnSpPr>
            <p:nvPr/>
          </p:nvCxnSpPr>
          <p:spPr bwMode="auto">
            <a:xfrm flipH="1">
              <a:off x="5259388" y="2590799"/>
              <a:ext cx="19050" cy="2286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Oval 4">
              <a:extLst>
                <a:ext uri="{FF2B5EF4-FFF2-40B4-BE49-F238E27FC236}">
                  <a16:creationId xmlns:a16="http://schemas.microsoft.com/office/drawing/2014/main" id="{DC1B78E4-FFF7-45B1-ADC7-7610A41971A5}"/>
                </a:ext>
              </a:extLst>
            </p:cNvPr>
            <p:cNvSpPr/>
            <p:nvPr/>
          </p:nvSpPr>
          <p:spPr bwMode="auto">
            <a:xfrm>
              <a:off x="1623345" y="2362200"/>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pic>
        <p:nvPicPr>
          <p:cNvPr id="40" name="Picture 39">
            <a:extLst>
              <a:ext uri="{FF2B5EF4-FFF2-40B4-BE49-F238E27FC236}">
                <a16:creationId xmlns:a16="http://schemas.microsoft.com/office/drawing/2014/main" id="{D0708359-787E-40E1-8BB9-053C148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806" y="2954357"/>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AF11-FFD3-44C3-A2FB-24C47D2A6E67}"/>
              </a:ext>
            </a:extLst>
          </p:cNvPr>
          <p:cNvSpPr>
            <a:spLocks noGrp="1"/>
          </p:cNvSpPr>
          <p:nvPr>
            <p:ph type="title"/>
          </p:nvPr>
        </p:nvSpPr>
        <p:spPr/>
        <p:txBody>
          <a:bodyPr/>
          <a:lstStyle/>
          <a:p>
            <a:r>
              <a:rPr lang="en-US" altLang="en-US" dirty="0"/>
              <a:t>Examples: Preconditioning, Sensation and Natural Acceptance</a:t>
            </a:r>
            <a:endParaRPr lang="en-IN" dirty="0"/>
          </a:p>
        </p:txBody>
      </p:sp>
      <p:sp>
        <p:nvSpPr>
          <p:cNvPr id="3" name="Text Placeholder 2">
            <a:extLst>
              <a:ext uri="{FF2B5EF4-FFF2-40B4-BE49-F238E27FC236}">
                <a16:creationId xmlns:a16="http://schemas.microsoft.com/office/drawing/2014/main" id="{0630D676-F38B-4F1C-8D7F-5559644523EF}"/>
              </a:ext>
            </a:extLst>
          </p:cNvPr>
          <p:cNvSpPr>
            <a:spLocks noGrp="1"/>
          </p:cNvSpPr>
          <p:nvPr>
            <p:ph type="body" sz="quarter" idx="13"/>
          </p:nvPr>
        </p:nvSpPr>
        <p:spPr/>
        <p:txBody>
          <a:bodyPr>
            <a:normAutofit lnSpcReduction="10000"/>
          </a:bodyPr>
          <a:lstStyle/>
          <a:p>
            <a:pPr marL="0" indent="0">
              <a:buNone/>
            </a:pPr>
            <a:r>
              <a:rPr lang="en-IN" dirty="0"/>
              <a:t>Food for health</a:t>
            </a:r>
          </a:p>
          <a:p>
            <a:pPr marL="0" indent="0">
              <a:buNone/>
            </a:pPr>
            <a:endParaRPr lang="en-IN" dirty="0"/>
          </a:p>
          <a:p>
            <a:pPr marL="0" indent="0">
              <a:buNone/>
            </a:pPr>
            <a:r>
              <a:rPr lang="en-IN" dirty="0"/>
              <a:t>Food for taste</a:t>
            </a:r>
          </a:p>
          <a:p>
            <a:pPr marL="0" indent="0">
              <a:buNone/>
            </a:pPr>
            <a:endParaRPr lang="en-IN" dirty="0"/>
          </a:p>
          <a:p>
            <a:pPr marL="0" indent="0">
              <a:buNone/>
            </a:pPr>
            <a:r>
              <a:rPr lang="en-IN" dirty="0"/>
              <a:t>Food for show off</a:t>
            </a:r>
          </a:p>
          <a:p>
            <a:pPr marL="0" indent="0">
              <a:buNone/>
            </a:pPr>
            <a:endParaRPr lang="en-IN" dirty="0"/>
          </a:p>
          <a:p>
            <a:pPr marL="0" indent="0">
              <a:buNone/>
            </a:pPr>
            <a:endParaRPr lang="en-IN" dirty="0"/>
          </a:p>
          <a:p>
            <a:pPr marL="0" indent="0">
              <a:buNone/>
            </a:pPr>
            <a:r>
              <a:rPr lang="en-IN" dirty="0"/>
              <a:t>Mobile for communication, knowledge</a:t>
            </a:r>
          </a:p>
          <a:p>
            <a:pPr marL="0" indent="0">
              <a:buNone/>
            </a:pPr>
            <a:endParaRPr lang="en-IN" dirty="0"/>
          </a:p>
          <a:p>
            <a:pPr marL="0" indent="0">
              <a:buNone/>
            </a:pPr>
            <a:r>
              <a:rPr lang="en-IN" dirty="0"/>
              <a:t>Mobile for entertainment</a:t>
            </a:r>
          </a:p>
          <a:p>
            <a:pPr marL="0" indent="0">
              <a:buNone/>
            </a:pPr>
            <a:endParaRPr lang="en-IN" dirty="0"/>
          </a:p>
          <a:p>
            <a:pPr marL="0" indent="0">
              <a:buNone/>
            </a:pPr>
            <a:r>
              <a:rPr lang="en-IN" dirty="0"/>
              <a:t>Mobile for status</a:t>
            </a:r>
          </a:p>
          <a:p>
            <a:pPr marL="0" indent="0">
              <a:buNone/>
            </a:pPr>
            <a:endParaRPr lang="en-IN" dirty="0"/>
          </a:p>
          <a:p>
            <a:pPr marL="0" indent="0">
              <a:buNone/>
            </a:pPr>
            <a:endParaRPr lang="en-IN" dirty="0"/>
          </a:p>
          <a:p>
            <a:pPr marL="0" indent="0">
              <a:buNone/>
            </a:pPr>
            <a:endParaRPr lang="en-IN" dirty="0"/>
          </a:p>
          <a:p>
            <a:pPr marL="0" indent="0">
              <a:buNone/>
            </a:pPr>
            <a:r>
              <a:rPr lang="en-IN" sz="1800" dirty="0"/>
              <a:t>See note also</a:t>
            </a:r>
          </a:p>
        </p:txBody>
      </p:sp>
      <p:sp>
        <p:nvSpPr>
          <p:cNvPr id="5" name="TextBox 4">
            <a:extLst>
              <a:ext uri="{FF2B5EF4-FFF2-40B4-BE49-F238E27FC236}">
                <a16:creationId xmlns:a16="http://schemas.microsoft.com/office/drawing/2014/main" id="{E9E469A4-BD9E-45B0-872D-875309D6C5F6}"/>
              </a:ext>
            </a:extLst>
          </p:cNvPr>
          <p:cNvSpPr txBox="1"/>
          <p:nvPr/>
        </p:nvSpPr>
        <p:spPr>
          <a:xfrm>
            <a:off x="5638796" y="2174559"/>
            <a:ext cx="2758633" cy="430887"/>
          </a:xfrm>
          <a:prstGeom prst="rect">
            <a:avLst/>
          </a:prstGeom>
          <a:noFill/>
        </p:spPr>
        <p:txBody>
          <a:bodyPr wrap="square">
            <a:spAutoFit/>
          </a:bodyPr>
          <a:lstStyle/>
          <a:p>
            <a:r>
              <a:rPr lang="en-US" altLang="en-US" sz="2200" dirty="0">
                <a:solidFill>
                  <a:srgbClr val="002060"/>
                </a:solidFill>
              </a:rPr>
              <a:t>Preconditioning</a:t>
            </a:r>
            <a:endParaRPr lang="en-IN" sz="2200" dirty="0">
              <a:solidFill>
                <a:srgbClr val="002060"/>
              </a:solidFill>
            </a:endParaRPr>
          </a:p>
        </p:txBody>
      </p:sp>
      <p:sp>
        <p:nvSpPr>
          <p:cNvPr id="6" name="TextBox 5">
            <a:extLst>
              <a:ext uri="{FF2B5EF4-FFF2-40B4-BE49-F238E27FC236}">
                <a16:creationId xmlns:a16="http://schemas.microsoft.com/office/drawing/2014/main" id="{50CBA610-CD69-4528-A35B-39722CB009DA}"/>
              </a:ext>
            </a:extLst>
          </p:cNvPr>
          <p:cNvSpPr txBox="1"/>
          <p:nvPr/>
        </p:nvSpPr>
        <p:spPr>
          <a:xfrm>
            <a:off x="5638796" y="1412819"/>
            <a:ext cx="2758633" cy="430887"/>
          </a:xfrm>
          <a:prstGeom prst="rect">
            <a:avLst/>
          </a:prstGeom>
          <a:noFill/>
        </p:spPr>
        <p:txBody>
          <a:bodyPr wrap="square">
            <a:spAutoFit/>
          </a:bodyPr>
          <a:lstStyle/>
          <a:p>
            <a:r>
              <a:rPr lang="en-US" altLang="en-US" sz="2200" dirty="0">
                <a:solidFill>
                  <a:srgbClr val="FF0000"/>
                </a:solidFill>
              </a:rPr>
              <a:t>Sensation</a:t>
            </a:r>
            <a:endParaRPr lang="en-IN" sz="2200" dirty="0">
              <a:solidFill>
                <a:srgbClr val="FF0000"/>
              </a:solidFill>
            </a:endParaRPr>
          </a:p>
        </p:txBody>
      </p:sp>
      <p:sp>
        <p:nvSpPr>
          <p:cNvPr id="7" name="TextBox 6">
            <a:extLst>
              <a:ext uri="{FF2B5EF4-FFF2-40B4-BE49-F238E27FC236}">
                <a16:creationId xmlns:a16="http://schemas.microsoft.com/office/drawing/2014/main" id="{EACF6AF7-9C7F-47BE-BBA3-D0C93F08B36C}"/>
              </a:ext>
            </a:extLst>
          </p:cNvPr>
          <p:cNvSpPr txBox="1"/>
          <p:nvPr/>
        </p:nvSpPr>
        <p:spPr>
          <a:xfrm>
            <a:off x="5638797" y="529550"/>
            <a:ext cx="2758633" cy="430887"/>
          </a:xfrm>
          <a:prstGeom prst="rect">
            <a:avLst/>
          </a:prstGeom>
          <a:noFill/>
        </p:spPr>
        <p:txBody>
          <a:bodyPr wrap="square">
            <a:spAutoFit/>
          </a:bodyPr>
          <a:lstStyle/>
          <a:p>
            <a:r>
              <a:rPr lang="en-US" altLang="en-US" sz="2200" dirty="0">
                <a:solidFill>
                  <a:srgbClr val="4B0082"/>
                </a:solidFill>
              </a:rPr>
              <a:t>Natural Acceptance</a:t>
            </a:r>
            <a:endParaRPr lang="en-IN" sz="2200" dirty="0">
              <a:solidFill>
                <a:srgbClr val="4B0082"/>
              </a:solidFill>
            </a:endParaRPr>
          </a:p>
        </p:txBody>
      </p:sp>
      <p:sp>
        <p:nvSpPr>
          <p:cNvPr id="8" name="TextBox 7">
            <a:extLst>
              <a:ext uri="{FF2B5EF4-FFF2-40B4-BE49-F238E27FC236}">
                <a16:creationId xmlns:a16="http://schemas.microsoft.com/office/drawing/2014/main" id="{D8F3C23C-18F6-40C5-8715-136CC06624BB}"/>
              </a:ext>
            </a:extLst>
          </p:cNvPr>
          <p:cNvSpPr txBox="1"/>
          <p:nvPr/>
        </p:nvSpPr>
        <p:spPr>
          <a:xfrm>
            <a:off x="5638800" y="4191000"/>
            <a:ext cx="2758633" cy="430887"/>
          </a:xfrm>
          <a:prstGeom prst="rect">
            <a:avLst/>
          </a:prstGeom>
          <a:noFill/>
        </p:spPr>
        <p:txBody>
          <a:bodyPr wrap="square">
            <a:spAutoFit/>
          </a:bodyPr>
          <a:lstStyle/>
          <a:p>
            <a:r>
              <a:rPr lang="en-US" altLang="en-US" sz="2200" dirty="0">
                <a:solidFill>
                  <a:srgbClr val="FF0000"/>
                </a:solidFill>
              </a:rPr>
              <a:t>Sensation</a:t>
            </a:r>
            <a:endParaRPr lang="en-IN" sz="2200" dirty="0">
              <a:solidFill>
                <a:srgbClr val="FF0000"/>
              </a:solidFill>
            </a:endParaRPr>
          </a:p>
        </p:txBody>
      </p:sp>
      <p:sp>
        <p:nvSpPr>
          <p:cNvPr id="9" name="TextBox 8">
            <a:extLst>
              <a:ext uri="{FF2B5EF4-FFF2-40B4-BE49-F238E27FC236}">
                <a16:creationId xmlns:a16="http://schemas.microsoft.com/office/drawing/2014/main" id="{DD0C0554-8434-4B86-94F5-8D85F0AD5022}"/>
              </a:ext>
            </a:extLst>
          </p:cNvPr>
          <p:cNvSpPr txBox="1"/>
          <p:nvPr/>
        </p:nvSpPr>
        <p:spPr>
          <a:xfrm>
            <a:off x="5638799" y="3440789"/>
            <a:ext cx="2758633" cy="430887"/>
          </a:xfrm>
          <a:prstGeom prst="rect">
            <a:avLst/>
          </a:prstGeom>
          <a:noFill/>
        </p:spPr>
        <p:txBody>
          <a:bodyPr wrap="square">
            <a:spAutoFit/>
          </a:bodyPr>
          <a:lstStyle/>
          <a:p>
            <a:r>
              <a:rPr lang="en-US" altLang="en-US" sz="2200" dirty="0">
                <a:solidFill>
                  <a:srgbClr val="4B0082"/>
                </a:solidFill>
              </a:rPr>
              <a:t>Natural Acceptance</a:t>
            </a:r>
            <a:endParaRPr lang="en-IN" sz="2200" dirty="0">
              <a:solidFill>
                <a:srgbClr val="4B0082"/>
              </a:solidFill>
            </a:endParaRPr>
          </a:p>
        </p:txBody>
      </p:sp>
      <p:sp>
        <p:nvSpPr>
          <p:cNvPr id="10" name="TextBox 9">
            <a:extLst>
              <a:ext uri="{FF2B5EF4-FFF2-40B4-BE49-F238E27FC236}">
                <a16:creationId xmlns:a16="http://schemas.microsoft.com/office/drawing/2014/main" id="{D913D923-08B7-40CE-82E2-82BC57FE85C0}"/>
              </a:ext>
            </a:extLst>
          </p:cNvPr>
          <p:cNvSpPr txBox="1"/>
          <p:nvPr/>
        </p:nvSpPr>
        <p:spPr>
          <a:xfrm>
            <a:off x="5638798" y="5014294"/>
            <a:ext cx="2758633" cy="430887"/>
          </a:xfrm>
          <a:prstGeom prst="rect">
            <a:avLst/>
          </a:prstGeom>
          <a:noFill/>
        </p:spPr>
        <p:txBody>
          <a:bodyPr wrap="square">
            <a:spAutoFit/>
          </a:bodyPr>
          <a:lstStyle/>
          <a:p>
            <a:r>
              <a:rPr lang="en-US" altLang="en-US" sz="2200" dirty="0">
                <a:solidFill>
                  <a:srgbClr val="002060"/>
                </a:solidFill>
              </a:rPr>
              <a:t>Preconditioning</a:t>
            </a:r>
            <a:endParaRPr lang="en-IN" sz="2200" dirty="0">
              <a:solidFill>
                <a:srgbClr val="002060"/>
              </a:solidFill>
            </a:endParaRPr>
          </a:p>
        </p:txBody>
      </p:sp>
    </p:spTree>
    <p:extLst>
      <p:ext uri="{BB962C8B-B14F-4D97-AF65-F5344CB8AC3E}">
        <p14:creationId xmlns:p14="http://schemas.microsoft.com/office/powerpoint/2010/main" val="40864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2254</Words>
  <Application>Microsoft Office PowerPoint</Application>
  <PresentationFormat>Widescreen</PresentationFormat>
  <Paragraphs>417</Paragraphs>
  <Slides>21</Slides>
  <Notes>12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Kruti Dev 010</vt:lpstr>
      <vt:lpstr>Symbol</vt:lpstr>
      <vt:lpstr>Times New Roman</vt:lpstr>
      <vt:lpstr>Wingdings</vt:lpstr>
      <vt:lpstr>UHV Theme 2022</vt:lpstr>
      <vt:lpstr>   UHV-I Session 6    Resolution of Concerns at the Individual Level</vt:lpstr>
      <vt:lpstr>Interaction Before Main Session</vt:lpstr>
      <vt:lpstr>Home Assignment</vt:lpstr>
      <vt:lpstr>   UHV-I Session 6    Resolution of Concerns at the Individual Level </vt:lpstr>
      <vt:lpstr>Introduction</vt:lpstr>
      <vt:lpstr>Recalling: Activities of the Self</vt:lpstr>
      <vt:lpstr>Activities of the Selfa </vt:lpstr>
      <vt:lpstr>Sources of Imagination</vt:lpstr>
      <vt:lpstr>Examples: Preconditioning, Sensation and Natural Acceptance</vt:lpstr>
      <vt:lpstr>Enslavement of Preconditionings, Sensations</vt:lpstr>
      <vt:lpstr>Exercise</vt:lpstr>
      <vt:lpstr>Concern</vt:lpstr>
      <vt:lpstr>Resolution of Concern regarding Peer Pressure</vt:lpstr>
      <vt:lpstr>Imagination not completely in line with Natural Acceptance  Partial harmony in the Self</vt:lpstr>
      <vt:lpstr>Imagination completely in line with Natural Acceptance  Complete Harmony in the Self</vt:lpstr>
      <vt:lpstr>Partial harmony in the Self      Complete Harmony in the Self    </vt:lpstr>
      <vt:lpstr>Sum Up</vt:lpstr>
      <vt:lpstr>Home Assignment    </vt:lpstr>
      <vt:lpstr>Home Assignment</vt:lpstr>
      <vt:lpstr>Questions     </vt:lpstr>
      <vt:lpstr>Enslavement of Preconditionings, Sensations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2025-05-22T00:50:19Z</dcterms:modified>
</cp:coreProperties>
</file>